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861" r:id="rId2"/>
    <p:sldId id="1201" r:id="rId3"/>
    <p:sldId id="1202" r:id="rId4"/>
    <p:sldId id="1210" r:id="rId5"/>
    <p:sldId id="1211" r:id="rId6"/>
    <p:sldId id="1212" r:id="rId7"/>
    <p:sldId id="1226" r:id="rId8"/>
    <p:sldId id="1220" r:id="rId9"/>
    <p:sldId id="1225" r:id="rId10"/>
    <p:sldId id="1227" r:id="rId11"/>
    <p:sldId id="1222" r:id="rId12"/>
    <p:sldId id="1228" r:id="rId13"/>
    <p:sldId id="1213" r:id="rId14"/>
    <p:sldId id="1229"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6" autoAdjust="0"/>
    <p:restoredTop sz="88564" autoAdjust="0"/>
  </p:normalViewPr>
  <p:slideViewPr>
    <p:cSldViewPr>
      <p:cViewPr varScale="1">
        <p:scale>
          <a:sx n="160" d="100"/>
          <a:sy n="160" d="100"/>
        </p:scale>
        <p:origin x="176" y="140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7/14/22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410151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515878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3096745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31457625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126754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930600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730470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91944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256982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836675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24218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38462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25637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Timothy 6 (Part C) </a:t>
            </a:r>
            <a:r>
              <a:rPr lang="en-US" sz="4400" kern="0" dirty="0" err="1">
                <a:solidFill>
                  <a:srgbClr val="FFFF00"/>
                </a:solidFill>
                <a:latin typeface="+mn-lt"/>
                <a:ea typeface="+mn-ea"/>
                <a:cs typeface="+mn-cs"/>
              </a:rPr>
              <a:t>v17</a:t>
            </a:r>
            <a:r>
              <a:rPr lang="en-US" sz="4400" kern="0" dirty="0">
                <a:solidFill>
                  <a:srgbClr val="FFFF00"/>
                </a:solidFill>
                <a:latin typeface="+mn-lt"/>
                <a:ea typeface="+mn-ea"/>
                <a:cs typeface="+mn-cs"/>
              </a:rPr>
              <a:t>-21</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3355"/>
            <a:ext cx="9121392"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How  the  Godly  Use  Wealth –</a:t>
            </a:r>
            <a:r>
              <a:rPr lang="en-AU" sz="2400" dirty="0">
                <a:solidFill>
                  <a:srgbClr val="FFFF00"/>
                </a:solidFill>
                <a:latin typeface="Times New Roman" panose="02020603050405020304" pitchFamily="18" charset="0"/>
                <a:cs typeface="Times New Roman" panose="02020603050405020304" pitchFamily="18" charset="0"/>
              </a:rPr>
              <a:t> A word for those who </a:t>
            </a:r>
            <a:r>
              <a:rPr lang="en-AU" sz="2400" b="1" dirty="0">
                <a:solidFill>
                  <a:srgbClr val="FFFF00"/>
                </a:solidFill>
                <a:latin typeface="Times New Roman" panose="02020603050405020304" pitchFamily="18" charset="0"/>
                <a:cs typeface="Times New Roman" panose="02020603050405020304" pitchFamily="18" charset="0"/>
              </a:rPr>
              <a:t>are</a:t>
            </a:r>
            <a:r>
              <a:rPr lang="en-AU" sz="2400" dirty="0">
                <a:solidFill>
                  <a:srgbClr val="FFFF00"/>
                </a:solidFill>
                <a:latin typeface="Times New Roman" panose="02020603050405020304" pitchFamily="18" charset="0"/>
                <a:cs typeface="Times New Roman" panose="02020603050405020304" pitchFamily="18" charset="0"/>
              </a:rPr>
              <a:t> Rich.</a:t>
            </a:r>
          </a:p>
        </p:txBody>
      </p:sp>
      <p:sp>
        <p:nvSpPr>
          <p:cNvPr id="26" name="TextBox 25">
            <a:extLst>
              <a:ext uri="{FF2B5EF4-FFF2-40B4-BE49-F238E27FC236}">
                <a16:creationId xmlns:a16="http://schemas.microsoft.com/office/drawing/2014/main" id="{E3B49DDF-8E4F-11EB-477A-B53CC1E872FF}"/>
              </a:ext>
            </a:extLst>
          </p:cNvPr>
          <p:cNvSpPr txBox="1"/>
          <p:nvPr/>
        </p:nvSpPr>
        <p:spPr>
          <a:xfrm>
            <a:off x="22608" y="3033890"/>
            <a:ext cx="9121392"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dirty="0">
                <a:latin typeface="Comic Sans MS" panose="030F0902030302020204" pitchFamily="66" charset="0"/>
                <a:ea typeface="Times New Roman" panose="02020603050405020304" pitchFamily="18" charset="0"/>
                <a:cs typeface="Times New Roman" panose="02020603050405020304" pitchFamily="18" charset="0"/>
              </a:rPr>
              <a:t>They are to do good, to be rich in good works, to be generous and ready to share,</a:t>
            </a:r>
            <a:r>
              <a:rPr lang="en-AU" dirty="0"/>
              <a:t> </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22608" y="429217"/>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Desiring riches is a bad thing.  We find our contentment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World standards, most Australians are rich</a:t>
            </a:r>
          </a:p>
        </p:txBody>
      </p:sp>
      <p:sp>
        <p:nvSpPr>
          <p:cNvPr id="31" name="TextBox 30">
            <a:extLst>
              <a:ext uri="{FF2B5EF4-FFF2-40B4-BE49-F238E27FC236}">
                <a16:creationId xmlns:a16="http://schemas.microsoft.com/office/drawing/2014/main" id="{91D3EE6B-8F7E-1FD4-B59A-38752F029192}"/>
              </a:ext>
            </a:extLst>
          </p:cNvPr>
          <p:cNvSpPr txBox="1"/>
          <p:nvPr/>
        </p:nvSpPr>
        <p:spPr>
          <a:xfrm>
            <a:off x="233772" y="935946"/>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A Godly person understands True Wealth is found in Christ – Eternal Blessings</a:t>
            </a:r>
          </a:p>
        </p:txBody>
      </p:sp>
      <p:sp>
        <p:nvSpPr>
          <p:cNvPr id="32" name="TextBox 31">
            <a:extLst>
              <a:ext uri="{FF2B5EF4-FFF2-40B4-BE49-F238E27FC236}">
                <a16:creationId xmlns:a16="http://schemas.microsoft.com/office/drawing/2014/main" id="{45FDDA34-F107-819C-0216-5703B5108FE7}"/>
              </a:ext>
            </a:extLst>
          </p:cNvPr>
          <p:cNvSpPr txBox="1"/>
          <p:nvPr/>
        </p:nvSpPr>
        <p:spPr>
          <a:xfrm>
            <a:off x="129447" y="2140814"/>
            <a:ext cx="88851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 of the poorest in this age are Spiritually wealthy – Eternal life in Christ</a:t>
            </a:r>
          </a:p>
        </p:txBody>
      </p:sp>
      <p:sp>
        <p:nvSpPr>
          <p:cNvPr id="33" name="TextBox 32">
            <a:extLst>
              <a:ext uri="{FF2B5EF4-FFF2-40B4-BE49-F238E27FC236}">
                <a16:creationId xmlns:a16="http://schemas.microsoft.com/office/drawing/2014/main" id="{D726022D-11AE-C920-6B90-13984ACFFAFB}"/>
              </a:ext>
            </a:extLst>
          </p:cNvPr>
          <p:cNvSpPr txBox="1"/>
          <p:nvPr/>
        </p:nvSpPr>
        <p:spPr>
          <a:xfrm>
            <a:off x="222468" y="1236823"/>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Charged not to have an elevated sense of worth/importance</a:t>
            </a:r>
          </a:p>
        </p:txBody>
      </p:sp>
      <p:sp>
        <p:nvSpPr>
          <p:cNvPr id="34" name="TextBox 33">
            <a:extLst>
              <a:ext uri="{FF2B5EF4-FFF2-40B4-BE49-F238E27FC236}">
                <a16:creationId xmlns:a16="http://schemas.microsoft.com/office/drawing/2014/main" id="{D6B04820-F231-D0EE-E45E-5719A4A07984}"/>
              </a:ext>
            </a:extLst>
          </p:cNvPr>
          <p:cNvSpPr txBox="1"/>
          <p:nvPr/>
        </p:nvSpPr>
        <p:spPr>
          <a:xfrm>
            <a:off x="209973" y="1527481"/>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Charged not to depend on the uncertainty of riches</a:t>
            </a:r>
          </a:p>
        </p:txBody>
      </p:sp>
      <p:sp>
        <p:nvSpPr>
          <p:cNvPr id="35" name="TextBox 34">
            <a:extLst>
              <a:ext uri="{FF2B5EF4-FFF2-40B4-BE49-F238E27FC236}">
                <a16:creationId xmlns:a16="http://schemas.microsoft.com/office/drawing/2014/main" id="{4AC0E761-ABBA-07D2-9E05-FF75BAE8BB17}"/>
              </a:ext>
            </a:extLst>
          </p:cNvPr>
          <p:cNvSpPr txBox="1"/>
          <p:nvPr/>
        </p:nvSpPr>
        <p:spPr>
          <a:xfrm>
            <a:off x="-1936" y="1869644"/>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Godly Enjoyment of Wealth</a:t>
            </a:r>
          </a:p>
        </p:txBody>
      </p:sp>
      <p:sp>
        <p:nvSpPr>
          <p:cNvPr id="36" name="TextBox 35">
            <a:extLst>
              <a:ext uri="{FF2B5EF4-FFF2-40B4-BE49-F238E27FC236}">
                <a16:creationId xmlns:a16="http://schemas.microsoft.com/office/drawing/2014/main" id="{EA12708B-9B29-C5DC-A9CF-72B0A4A2C0F1}"/>
              </a:ext>
            </a:extLst>
          </p:cNvPr>
          <p:cNvSpPr txBox="1"/>
          <p:nvPr/>
        </p:nvSpPr>
        <p:spPr>
          <a:xfrm>
            <a:off x="118143" y="2415715"/>
            <a:ext cx="88851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way Christians enjoy what God provides is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like the self-indulgence of the ungodly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richly provides, the Godly richly share what God has provided </a:t>
            </a:r>
          </a:p>
        </p:txBody>
      </p:sp>
      <p:sp>
        <p:nvSpPr>
          <p:cNvPr id="37" name="TextBox 36">
            <a:extLst>
              <a:ext uri="{FF2B5EF4-FFF2-40B4-BE49-F238E27FC236}">
                <a16:creationId xmlns:a16="http://schemas.microsoft.com/office/drawing/2014/main" id="{8AE40030-B8E4-199D-90CF-03C0B0648A3E}"/>
              </a:ext>
            </a:extLst>
          </p:cNvPr>
          <p:cNvSpPr txBox="1"/>
          <p:nvPr/>
        </p:nvSpPr>
        <p:spPr>
          <a:xfrm>
            <a:off x="22607" y="3395220"/>
            <a:ext cx="8634659"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To do Good.</a:t>
            </a:r>
          </a:p>
        </p:txBody>
      </p:sp>
      <p:sp>
        <p:nvSpPr>
          <p:cNvPr id="38" name="TextBox 37">
            <a:extLst>
              <a:ext uri="{FF2B5EF4-FFF2-40B4-BE49-F238E27FC236}">
                <a16:creationId xmlns:a16="http://schemas.microsoft.com/office/drawing/2014/main" id="{FB0354B1-3DD3-79D3-6FAA-8F5D98818CB6}"/>
              </a:ext>
            </a:extLst>
          </p:cNvPr>
          <p:cNvSpPr txBox="1"/>
          <p:nvPr/>
        </p:nvSpPr>
        <p:spPr>
          <a:xfrm>
            <a:off x="1546538" y="3422143"/>
            <a:ext cx="5554989"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personally do good.  We don’t outsource serving.</a:t>
            </a:r>
          </a:p>
        </p:txBody>
      </p:sp>
      <p:sp>
        <p:nvSpPr>
          <p:cNvPr id="14" name="TextBox 13">
            <a:extLst>
              <a:ext uri="{FF2B5EF4-FFF2-40B4-BE49-F238E27FC236}">
                <a16:creationId xmlns:a16="http://schemas.microsoft.com/office/drawing/2014/main" id="{C8B74BFF-3A18-50D5-B8B0-4FA295AE7AEB}"/>
              </a:ext>
            </a:extLst>
          </p:cNvPr>
          <p:cNvSpPr txBox="1"/>
          <p:nvPr/>
        </p:nvSpPr>
        <p:spPr>
          <a:xfrm>
            <a:off x="22606" y="3728394"/>
            <a:ext cx="190100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Be Generous</a:t>
            </a:r>
          </a:p>
        </p:txBody>
      </p:sp>
      <p:sp>
        <p:nvSpPr>
          <p:cNvPr id="15" name="TextBox 14">
            <a:extLst>
              <a:ext uri="{FF2B5EF4-FFF2-40B4-BE49-F238E27FC236}">
                <a16:creationId xmlns:a16="http://schemas.microsoft.com/office/drawing/2014/main" id="{06BD5B57-9859-3308-554F-4B3281C2D797}"/>
              </a:ext>
            </a:extLst>
          </p:cNvPr>
          <p:cNvSpPr txBox="1"/>
          <p:nvPr/>
        </p:nvSpPr>
        <p:spPr>
          <a:xfrm>
            <a:off x="1498830" y="3772001"/>
            <a:ext cx="762256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rich may need to be reminded of this. </a:t>
            </a:r>
          </a:p>
        </p:txBody>
      </p:sp>
      <p:sp>
        <p:nvSpPr>
          <p:cNvPr id="16" name="TextBox 15">
            <a:extLst>
              <a:ext uri="{FF2B5EF4-FFF2-40B4-BE49-F238E27FC236}">
                <a16:creationId xmlns:a16="http://schemas.microsoft.com/office/drawing/2014/main" id="{46C1F390-A22B-BE53-2C3C-894AE6A67C99}"/>
              </a:ext>
            </a:extLst>
          </p:cNvPr>
          <p:cNvSpPr txBox="1"/>
          <p:nvPr/>
        </p:nvSpPr>
        <p:spPr>
          <a:xfrm>
            <a:off x="3072655" y="4128504"/>
            <a:ext cx="5800103" cy="646331"/>
          </a:xfrm>
          <a:prstGeom prst="rect">
            <a:avLst/>
          </a:prstGeom>
          <a:noFill/>
          <a:ln w="15875">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If God has given you the capacity to be generous, don’t hold back because you are afraid others won’t do their share. </a:t>
            </a:r>
          </a:p>
        </p:txBody>
      </p:sp>
      <p:sp>
        <p:nvSpPr>
          <p:cNvPr id="17" name="TextBox 16">
            <a:extLst>
              <a:ext uri="{FF2B5EF4-FFF2-40B4-BE49-F238E27FC236}">
                <a16:creationId xmlns:a16="http://schemas.microsoft.com/office/drawing/2014/main" id="{9E0079F4-8BC6-5B7B-FAFC-73F27C9B061C}"/>
              </a:ext>
            </a:extLst>
          </p:cNvPr>
          <p:cNvSpPr txBox="1"/>
          <p:nvPr/>
        </p:nvSpPr>
        <p:spPr>
          <a:xfrm>
            <a:off x="-26400" y="4720741"/>
            <a:ext cx="234100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Be Ready to Share</a:t>
            </a:r>
          </a:p>
        </p:txBody>
      </p:sp>
      <p:sp>
        <p:nvSpPr>
          <p:cNvPr id="18" name="TextBox 17">
            <a:extLst>
              <a:ext uri="{FF2B5EF4-FFF2-40B4-BE49-F238E27FC236}">
                <a16:creationId xmlns:a16="http://schemas.microsoft.com/office/drawing/2014/main" id="{EE0B102E-6131-2A53-AA49-30E9D4924C14}"/>
              </a:ext>
            </a:extLst>
          </p:cNvPr>
          <p:cNvSpPr txBox="1"/>
          <p:nvPr/>
        </p:nvSpPr>
        <p:spPr>
          <a:xfrm>
            <a:off x="1932733" y="4754063"/>
            <a:ext cx="762256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Sharing our possessions;  Sharing ourselves (fellowship, time, community)</a:t>
            </a:r>
          </a:p>
        </p:txBody>
      </p:sp>
    </p:spTree>
    <p:extLst>
      <p:ext uri="{BB962C8B-B14F-4D97-AF65-F5344CB8AC3E}">
        <p14:creationId xmlns:p14="http://schemas.microsoft.com/office/powerpoint/2010/main" val="402361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E3B49DDF-8E4F-11EB-477A-B53CC1E872FF}"/>
              </a:ext>
            </a:extLst>
          </p:cNvPr>
          <p:cNvSpPr txBox="1"/>
          <p:nvPr/>
        </p:nvSpPr>
        <p:spPr>
          <a:xfrm>
            <a:off x="683568" y="2641476"/>
            <a:ext cx="7560840" cy="1477328"/>
          </a:xfrm>
          <a:prstGeom prst="rect">
            <a:avLst/>
          </a:prstGeom>
          <a:solidFill>
            <a:schemeClr val="bg1"/>
          </a:solidFill>
        </p:spPr>
        <p:txBody>
          <a:bodyPr wrap="square">
            <a:spAutoFit/>
          </a:bodyPr>
          <a:lstStyle/>
          <a:p>
            <a:r>
              <a:rPr lang="en-US" dirty="0">
                <a:latin typeface="Comic Sans MS" panose="030F0902030302020204" pitchFamily="66" charset="0"/>
                <a:ea typeface="Times New Roman" panose="02020603050405020304" pitchFamily="18" charset="0"/>
                <a:cs typeface="Times New Roman" panose="02020603050405020304" pitchFamily="18" charset="0"/>
              </a:rPr>
              <a:t>Matthew 6:</a:t>
            </a:r>
            <a:r>
              <a:rPr lang="en-AU" dirty="0">
                <a:latin typeface="Comic Sans MS" panose="030F0902030302020204" pitchFamily="66" charset="0"/>
                <a:ea typeface="Times New Roman" panose="02020603050405020304" pitchFamily="18" charset="0"/>
                <a:cs typeface="Times New Roman" panose="02020603050405020304" pitchFamily="18" charset="0"/>
              </a:rPr>
              <a:t>(ESV)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“Do not lay up for yourselves treasures on earth, where moth and rust destroy and where thieves break in and steal,</a:t>
            </a:r>
            <a:r>
              <a:rPr lang="en-US" dirty="0">
                <a:latin typeface="Comic Sans MS" panose="030F0902030302020204" pitchFamily="66" charset="0"/>
                <a:ea typeface="Times New Roman" panose="02020603050405020304" pitchFamily="18" charset="0"/>
                <a:cs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lay up for yourselves treasures in heaven, where neither moth nor rust destroys and where thieves do not break in and steal.</a:t>
            </a:r>
            <a:r>
              <a:rPr lang="en-US" dirty="0">
                <a:latin typeface="Comic Sans MS" panose="030F0902030302020204" pitchFamily="66" charset="0"/>
                <a:ea typeface="Times New Roman" panose="02020603050405020304" pitchFamily="18" charset="0"/>
                <a:cs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where your treasure is, there your heart will be also.</a:t>
            </a:r>
            <a:r>
              <a:rPr lang="en-US" dirty="0">
                <a:latin typeface="Comic Sans MS" panose="030F0902030302020204" pitchFamily="66" charset="0"/>
                <a:ea typeface="Times New Roman" panose="02020603050405020304" pitchFamily="18" charset="0"/>
                <a:cs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1D11BFA6-F116-6B4B-34C7-0C63DA0EC56E}"/>
              </a:ext>
            </a:extLst>
          </p:cNvPr>
          <p:cNvSpPr txBox="1"/>
          <p:nvPr/>
        </p:nvSpPr>
        <p:spPr>
          <a:xfrm>
            <a:off x="731276" y="446916"/>
            <a:ext cx="7560840" cy="1446550"/>
          </a:xfrm>
          <a:prstGeom prst="rect">
            <a:avLst/>
          </a:prstGeom>
          <a:solidFill>
            <a:schemeClr val="bg1"/>
          </a:solidFill>
        </p:spPr>
        <p:txBody>
          <a:bodyPr wrap="square">
            <a:spAutoFit/>
          </a:bodyPr>
          <a:lstStyle/>
          <a:p>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They are to do good, to be rich in good works, to be generous and ready to share,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thus storing up treasure for themselves as a good foundation for the future, so that they may take hold of that which is truly life.</a:t>
            </a:r>
            <a:endParaRPr lang="en-AU" sz="22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4165327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3355"/>
            <a:ext cx="9121392"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How  the  Godly  Use  Wealth –</a:t>
            </a:r>
            <a:r>
              <a:rPr lang="en-AU" sz="2400" dirty="0">
                <a:solidFill>
                  <a:srgbClr val="FFFF00"/>
                </a:solidFill>
                <a:latin typeface="Times New Roman" panose="02020603050405020304" pitchFamily="18" charset="0"/>
                <a:cs typeface="Times New Roman" panose="02020603050405020304" pitchFamily="18" charset="0"/>
              </a:rPr>
              <a:t> A word for those who </a:t>
            </a:r>
            <a:r>
              <a:rPr lang="en-AU" sz="2400" b="1" dirty="0">
                <a:solidFill>
                  <a:srgbClr val="FFFF00"/>
                </a:solidFill>
                <a:latin typeface="Times New Roman" panose="02020603050405020304" pitchFamily="18" charset="0"/>
                <a:cs typeface="Times New Roman" panose="02020603050405020304" pitchFamily="18" charset="0"/>
              </a:rPr>
              <a:t>are</a:t>
            </a:r>
            <a:r>
              <a:rPr lang="en-AU" sz="2400" dirty="0">
                <a:solidFill>
                  <a:srgbClr val="FFFF00"/>
                </a:solidFill>
                <a:latin typeface="Times New Roman" panose="02020603050405020304" pitchFamily="18" charset="0"/>
                <a:cs typeface="Times New Roman" panose="02020603050405020304" pitchFamily="18" charset="0"/>
              </a:rPr>
              <a:t> Rich.</a:t>
            </a:r>
          </a:p>
        </p:txBody>
      </p:sp>
      <p:sp>
        <p:nvSpPr>
          <p:cNvPr id="19" name="TextBox 18">
            <a:extLst>
              <a:ext uri="{FF2B5EF4-FFF2-40B4-BE49-F238E27FC236}">
                <a16:creationId xmlns:a16="http://schemas.microsoft.com/office/drawing/2014/main" id="{4D768FA9-5251-A9BD-2E0E-AAFB09CFF8A8}"/>
              </a:ext>
            </a:extLst>
          </p:cNvPr>
          <p:cNvSpPr txBox="1"/>
          <p:nvPr/>
        </p:nvSpPr>
        <p:spPr>
          <a:xfrm>
            <a:off x="22608" y="429217"/>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Desiring riches is a bad thing.  We find our contentment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World standards, most Australians are rich</a:t>
            </a:r>
          </a:p>
        </p:txBody>
      </p:sp>
      <p:sp>
        <p:nvSpPr>
          <p:cNvPr id="31" name="TextBox 30">
            <a:extLst>
              <a:ext uri="{FF2B5EF4-FFF2-40B4-BE49-F238E27FC236}">
                <a16:creationId xmlns:a16="http://schemas.microsoft.com/office/drawing/2014/main" id="{91D3EE6B-8F7E-1FD4-B59A-38752F029192}"/>
              </a:ext>
            </a:extLst>
          </p:cNvPr>
          <p:cNvSpPr txBox="1"/>
          <p:nvPr/>
        </p:nvSpPr>
        <p:spPr>
          <a:xfrm>
            <a:off x="233772" y="935946"/>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A Godly person understands True Wealth is found in Christ – Eternal Blessings</a:t>
            </a:r>
          </a:p>
        </p:txBody>
      </p:sp>
      <p:sp>
        <p:nvSpPr>
          <p:cNvPr id="32" name="TextBox 31">
            <a:extLst>
              <a:ext uri="{FF2B5EF4-FFF2-40B4-BE49-F238E27FC236}">
                <a16:creationId xmlns:a16="http://schemas.microsoft.com/office/drawing/2014/main" id="{45FDDA34-F107-819C-0216-5703B5108FE7}"/>
              </a:ext>
            </a:extLst>
          </p:cNvPr>
          <p:cNvSpPr txBox="1"/>
          <p:nvPr/>
        </p:nvSpPr>
        <p:spPr>
          <a:xfrm>
            <a:off x="129447" y="2140814"/>
            <a:ext cx="88851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 of the poorest in this age are Spiritually wealthy – Eternal life in Christ</a:t>
            </a:r>
          </a:p>
        </p:txBody>
      </p:sp>
      <p:sp>
        <p:nvSpPr>
          <p:cNvPr id="33" name="TextBox 32">
            <a:extLst>
              <a:ext uri="{FF2B5EF4-FFF2-40B4-BE49-F238E27FC236}">
                <a16:creationId xmlns:a16="http://schemas.microsoft.com/office/drawing/2014/main" id="{D726022D-11AE-C920-6B90-13984ACFFAFB}"/>
              </a:ext>
            </a:extLst>
          </p:cNvPr>
          <p:cNvSpPr txBox="1"/>
          <p:nvPr/>
        </p:nvSpPr>
        <p:spPr>
          <a:xfrm>
            <a:off x="222468" y="1236823"/>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Charged not to have an elevated sense of worth/importance</a:t>
            </a:r>
          </a:p>
        </p:txBody>
      </p:sp>
      <p:sp>
        <p:nvSpPr>
          <p:cNvPr id="34" name="TextBox 33">
            <a:extLst>
              <a:ext uri="{FF2B5EF4-FFF2-40B4-BE49-F238E27FC236}">
                <a16:creationId xmlns:a16="http://schemas.microsoft.com/office/drawing/2014/main" id="{D6B04820-F231-D0EE-E45E-5719A4A07984}"/>
              </a:ext>
            </a:extLst>
          </p:cNvPr>
          <p:cNvSpPr txBox="1"/>
          <p:nvPr/>
        </p:nvSpPr>
        <p:spPr>
          <a:xfrm>
            <a:off x="209973" y="1527481"/>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Charged not to depend on the uncertainty of riches</a:t>
            </a:r>
          </a:p>
        </p:txBody>
      </p:sp>
      <p:sp>
        <p:nvSpPr>
          <p:cNvPr id="35" name="TextBox 34">
            <a:extLst>
              <a:ext uri="{FF2B5EF4-FFF2-40B4-BE49-F238E27FC236}">
                <a16:creationId xmlns:a16="http://schemas.microsoft.com/office/drawing/2014/main" id="{4AC0E761-ABBA-07D2-9E05-FF75BAE8BB17}"/>
              </a:ext>
            </a:extLst>
          </p:cNvPr>
          <p:cNvSpPr txBox="1"/>
          <p:nvPr/>
        </p:nvSpPr>
        <p:spPr>
          <a:xfrm>
            <a:off x="-1936" y="1869644"/>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Godly Enjoyment of Wealth</a:t>
            </a:r>
          </a:p>
        </p:txBody>
      </p:sp>
      <p:sp>
        <p:nvSpPr>
          <p:cNvPr id="36" name="TextBox 35">
            <a:extLst>
              <a:ext uri="{FF2B5EF4-FFF2-40B4-BE49-F238E27FC236}">
                <a16:creationId xmlns:a16="http://schemas.microsoft.com/office/drawing/2014/main" id="{EA12708B-9B29-C5DC-A9CF-72B0A4A2C0F1}"/>
              </a:ext>
            </a:extLst>
          </p:cNvPr>
          <p:cNvSpPr txBox="1"/>
          <p:nvPr/>
        </p:nvSpPr>
        <p:spPr>
          <a:xfrm>
            <a:off x="118143" y="2415715"/>
            <a:ext cx="88851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way Christians enjoy what God provides is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like the self-indulgence of the ungodly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richly provides, the Godly richly share what God has provided </a:t>
            </a:r>
          </a:p>
        </p:txBody>
      </p:sp>
      <p:sp>
        <p:nvSpPr>
          <p:cNvPr id="37" name="TextBox 36">
            <a:extLst>
              <a:ext uri="{FF2B5EF4-FFF2-40B4-BE49-F238E27FC236}">
                <a16:creationId xmlns:a16="http://schemas.microsoft.com/office/drawing/2014/main" id="{8AE40030-B8E4-199D-90CF-03C0B0648A3E}"/>
              </a:ext>
            </a:extLst>
          </p:cNvPr>
          <p:cNvSpPr txBox="1"/>
          <p:nvPr/>
        </p:nvSpPr>
        <p:spPr>
          <a:xfrm>
            <a:off x="-25101" y="2947452"/>
            <a:ext cx="8634659"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Do Good.</a:t>
            </a:r>
          </a:p>
        </p:txBody>
      </p:sp>
      <p:sp>
        <p:nvSpPr>
          <p:cNvPr id="38" name="TextBox 37">
            <a:extLst>
              <a:ext uri="{FF2B5EF4-FFF2-40B4-BE49-F238E27FC236}">
                <a16:creationId xmlns:a16="http://schemas.microsoft.com/office/drawing/2014/main" id="{FB0354B1-3DD3-79D3-6FAA-8F5D98818CB6}"/>
              </a:ext>
            </a:extLst>
          </p:cNvPr>
          <p:cNvSpPr txBox="1"/>
          <p:nvPr/>
        </p:nvSpPr>
        <p:spPr>
          <a:xfrm>
            <a:off x="1498830" y="2974375"/>
            <a:ext cx="5554989"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personally do good.  We don’t outsource serving.</a:t>
            </a:r>
          </a:p>
        </p:txBody>
      </p:sp>
      <p:sp>
        <p:nvSpPr>
          <p:cNvPr id="14" name="TextBox 13">
            <a:extLst>
              <a:ext uri="{FF2B5EF4-FFF2-40B4-BE49-F238E27FC236}">
                <a16:creationId xmlns:a16="http://schemas.microsoft.com/office/drawing/2014/main" id="{C8B74BFF-3A18-50D5-B8B0-4FA295AE7AEB}"/>
              </a:ext>
            </a:extLst>
          </p:cNvPr>
          <p:cNvSpPr txBox="1"/>
          <p:nvPr/>
        </p:nvSpPr>
        <p:spPr>
          <a:xfrm>
            <a:off x="-9727" y="3229994"/>
            <a:ext cx="190100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Be Generous</a:t>
            </a:r>
          </a:p>
        </p:txBody>
      </p:sp>
      <p:sp>
        <p:nvSpPr>
          <p:cNvPr id="15" name="TextBox 14">
            <a:extLst>
              <a:ext uri="{FF2B5EF4-FFF2-40B4-BE49-F238E27FC236}">
                <a16:creationId xmlns:a16="http://schemas.microsoft.com/office/drawing/2014/main" id="{06BD5B57-9859-3308-554F-4B3281C2D797}"/>
              </a:ext>
            </a:extLst>
          </p:cNvPr>
          <p:cNvSpPr txBox="1"/>
          <p:nvPr/>
        </p:nvSpPr>
        <p:spPr>
          <a:xfrm>
            <a:off x="1466497" y="3273601"/>
            <a:ext cx="762256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rich may need to be reminded of this. </a:t>
            </a:r>
          </a:p>
        </p:txBody>
      </p:sp>
      <p:sp>
        <p:nvSpPr>
          <p:cNvPr id="16" name="TextBox 15">
            <a:extLst>
              <a:ext uri="{FF2B5EF4-FFF2-40B4-BE49-F238E27FC236}">
                <a16:creationId xmlns:a16="http://schemas.microsoft.com/office/drawing/2014/main" id="{46C1F390-A22B-BE53-2C3C-894AE6A67C99}"/>
              </a:ext>
            </a:extLst>
          </p:cNvPr>
          <p:cNvSpPr txBox="1"/>
          <p:nvPr/>
        </p:nvSpPr>
        <p:spPr>
          <a:xfrm>
            <a:off x="3059832" y="3567609"/>
            <a:ext cx="5800103" cy="646331"/>
          </a:xfrm>
          <a:prstGeom prst="rect">
            <a:avLst/>
          </a:prstGeom>
          <a:noFill/>
          <a:ln w="15875">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If God has given you the capacity to be generous, don’t hold back because you are afraid others won’t do their share. </a:t>
            </a:r>
          </a:p>
        </p:txBody>
      </p:sp>
      <p:sp>
        <p:nvSpPr>
          <p:cNvPr id="17" name="TextBox 16">
            <a:extLst>
              <a:ext uri="{FF2B5EF4-FFF2-40B4-BE49-F238E27FC236}">
                <a16:creationId xmlns:a16="http://schemas.microsoft.com/office/drawing/2014/main" id="{9E0079F4-8BC6-5B7B-FAFC-73F27C9B061C}"/>
              </a:ext>
            </a:extLst>
          </p:cNvPr>
          <p:cNvSpPr txBox="1"/>
          <p:nvPr/>
        </p:nvSpPr>
        <p:spPr>
          <a:xfrm>
            <a:off x="5163" y="4100736"/>
            <a:ext cx="234100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Be Ready to Share</a:t>
            </a:r>
          </a:p>
        </p:txBody>
      </p:sp>
      <p:sp>
        <p:nvSpPr>
          <p:cNvPr id="18" name="TextBox 17">
            <a:extLst>
              <a:ext uri="{FF2B5EF4-FFF2-40B4-BE49-F238E27FC236}">
                <a16:creationId xmlns:a16="http://schemas.microsoft.com/office/drawing/2014/main" id="{EE0B102E-6131-2A53-AA49-30E9D4924C14}"/>
              </a:ext>
            </a:extLst>
          </p:cNvPr>
          <p:cNvSpPr txBox="1"/>
          <p:nvPr/>
        </p:nvSpPr>
        <p:spPr>
          <a:xfrm>
            <a:off x="1964296" y="4134058"/>
            <a:ext cx="762256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Sharing our possessions;  Sharing ourselves (fellowship, time, community)</a:t>
            </a:r>
          </a:p>
        </p:txBody>
      </p:sp>
      <p:sp>
        <p:nvSpPr>
          <p:cNvPr id="20" name="TextBox 19">
            <a:extLst>
              <a:ext uri="{FF2B5EF4-FFF2-40B4-BE49-F238E27FC236}">
                <a16:creationId xmlns:a16="http://schemas.microsoft.com/office/drawing/2014/main" id="{2C33AE6E-FC83-CB01-BCB7-E294F884CE89}"/>
              </a:ext>
            </a:extLst>
          </p:cNvPr>
          <p:cNvSpPr txBox="1"/>
          <p:nvPr/>
        </p:nvSpPr>
        <p:spPr>
          <a:xfrm>
            <a:off x="1201383" y="4475187"/>
            <a:ext cx="5800103" cy="369332"/>
          </a:xfrm>
          <a:prstGeom prst="rect">
            <a:avLst/>
          </a:prstGeom>
          <a:noFill/>
          <a:ln w="15875">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As we increase in Godliness, we will enjoy what God enjoys</a:t>
            </a:r>
          </a:p>
        </p:txBody>
      </p:sp>
    </p:spTree>
    <p:extLst>
      <p:ext uri="{BB962C8B-B14F-4D97-AF65-F5344CB8AC3E}">
        <p14:creationId xmlns:p14="http://schemas.microsoft.com/office/powerpoint/2010/main" val="981704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9FB22A6-2D0B-4356-B665-F56F85ABA33C}"/>
              </a:ext>
            </a:extLst>
          </p:cNvPr>
          <p:cNvPicPr>
            <a:picLocks noChangeAspect="1"/>
          </p:cNvPicPr>
          <p:nvPr/>
        </p:nvPicPr>
        <p:blipFill>
          <a:blip r:embed="rId3"/>
          <a:stretch>
            <a:fillRect/>
          </a:stretch>
        </p:blipFill>
        <p:spPr>
          <a:xfrm>
            <a:off x="0" y="3895400"/>
            <a:ext cx="2615828" cy="1806652"/>
          </a:xfrm>
          <a:prstGeom prst="rect">
            <a:avLst/>
          </a:prstGeom>
        </p:spPr>
      </p:pic>
      <p:pic>
        <p:nvPicPr>
          <p:cNvPr id="9" name="Picture 8">
            <a:extLst>
              <a:ext uri="{FF2B5EF4-FFF2-40B4-BE49-F238E27FC236}">
                <a16:creationId xmlns:a16="http://schemas.microsoft.com/office/drawing/2014/main" id="{7943ABC9-1AAB-8242-A9A1-91930A1CFC55}"/>
              </a:ext>
            </a:extLst>
          </p:cNvPr>
          <p:cNvPicPr>
            <a:picLocks noChangeAspect="1"/>
          </p:cNvPicPr>
          <p:nvPr/>
        </p:nvPicPr>
        <p:blipFill>
          <a:blip r:embed="rId4"/>
          <a:stretch>
            <a:fillRect/>
          </a:stretch>
        </p:blipFill>
        <p:spPr>
          <a:xfrm>
            <a:off x="0" y="12948"/>
            <a:ext cx="3015419" cy="3289548"/>
          </a:xfrm>
          <a:prstGeom prst="rect">
            <a:avLst/>
          </a:prstGeom>
        </p:spPr>
      </p:pic>
      <p:pic>
        <p:nvPicPr>
          <p:cNvPr id="11" name="Picture 10">
            <a:extLst>
              <a:ext uri="{FF2B5EF4-FFF2-40B4-BE49-F238E27FC236}">
                <a16:creationId xmlns:a16="http://schemas.microsoft.com/office/drawing/2014/main" id="{D4B16238-4686-705A-EBF5-4861E1D05248}"/>
              </a:ext>
            </a:extLst>
          </p:cNvPr>
          <p:cNvPicPr>
            <a:picLocks noChangeAspect="1"/>
          </p:cNvPicPr>
          <p:nvPr/>
        </p:nvPicPr>
        <p:blipFill>
          <a:blip r:embed="rId5"/>
          <a:stretch>
            <a:fillRect/>
          </a:stretch>
        </p:blipFill>
        <p:spPr>
          <a:xfrm>
            <a:off x="3015419" y="-17439"/>
            <a:ext cx="6128581" cy="2605611"/>
          </a:xfrm>
          <a:prstGeom prst="rect">
            <a:avLst/>
          </a:prstGeom>
        </p:spPr>
      </p:pic>
      <p:pic>
        <p:nvPicPr>
          <p:cNvPr id="15" name="Picture 14">
            <a:extLst>
              <a:ext uri="{FF2B5EF4-FFF2-40B4-BE49-F238E27FC236}">
                <a16:creationId xmlns:a16="http://schemas.microsoft.com/office/drawing/2014/main" id="{9130C6A3-1C55-B115-167C-33D55F5A7556}"/>
              </a:ext>
            </a:extLst>
          </p:cNvPr>
          <p:cNvPicPr>
            <a:picLocks noChangeAspect="1"/>
          </p:cNvPicPr>
          <p:nvPr/>
        </p:nvPicPr>
        <p:blipFill>
          <a:blip r:embed="rId6"/>
          <a:stretch>
            <a:fillRect/>
          </a:stretch>
        </p:blipFill>
        <p:spPr>
          <a:xfrm>
            <a:off x="3882134" y="1617766"/>
            <a:ext cx="5292080" cy="2479468"/>
          </a:xfrm>
          <a:prstGeom prst="rect">
            <a:avLst/>
          </a:prstGeom>
        </p:spPr>
      </p:pic>
      <p:pic>
        <p:nvPicPr>
          <p:cNvPr id="13" name="Picture 12">
            <a:extLst>
              <a:ext uri="{FF2B5EF4-FFF2-40B4-BE49-F238E27FC236}">
                <a16:creationId xmlns:a16="http://schemas.microsoft.com/office/drawing/2014/main" id="{1FCF2864-0C1E-4EBF-532E-22061AA350C6}"/>
              </a:ext>
            </a:extLst>
          </p:cNvPr>
          <p:cNvPicPr>
            <a:picLocks noChangeAspect="1"/>
          </p:cNvPicPr>
          <p:nvPr/>
        </p:nvPicPr>
        <p:blipFill>
          <a:blip r:embed="rId7"/>
          <a:stretch>
            <a:fillRect/>
          </a:stretch>
        </p:blipFill>
        <p:spPr>
          <a:xfrm>
            <a:off x="5940151" y="2855500"/>
            <a:ext cx="3203177" cy="2837283"/>
          </a:xfrm>
          <a:prstGeom prst="rect">
            <a:avLst/>
          </a:prstGeom>
        </p:spPr>
      </p:pic>
      <p:pic>
        <p:nvPicPr>
          <p:cNvPr id="17" name="Picture 16">
            <a:extLst>
              <a:ext uri="{FF2B5EF4-FFF2-40B4-BE49-F238E27FC236}">
                <a16:creationId xmlns:a16="http://schemas.microsoft.com/office/drawing/2014/main" id="{F0EEE9C5-9997-66CA-4D7C-B9DB89235AB3}"/>
              </a:ext>
            </a:extLst>
          </p:cNvPr>
          <p:cNvPicPr>
            <a:picLocks noChangeAspect="1"/>
          </p:cNvPicPr>
          <p:nvPr/>
        </p:nvPicPr>
        <p:blipFill>
          <a:blip r:embed="rId8"/>
          <a:stretch>
            <a:fillRect/>
          </a:stretch>
        </p:blipFill>
        <p:spPr>
          <a:xfrm>
            <a:off x="2615828" y="3756407"/>
            <a:ext cx="3280544" cy="1976032"/>
          </a:xfrm>
          <a:prstGeom prst="rect">
            <a:avLst/>
          </a:prstGeom>
        </p:spPr>
      </p:pic>
    </p:spTree>
    <p:extLst>
      <p:ext uri="{BB962C8B-B14F-4D97-AF65-F5344CB8AC3E}">
        <p14:creationId xmlns:p14="http://schemas.microsoft.com/office/powerpoint/2010/main" val="2114163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3355"/>
            <a:ext cx="9121392"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How  the  Godly  Use  Wealth –</a:t>
            </a:r>
            <a:r>
              <a:rPr lang="en-AU" sz="2400" dirty="0">
                <a:solidFill>
                  <a:srgbClr val="FFFF00"/>
                </a:solidFill>
                <a:latin typeface="Times New Roman" panose="02020603050405020304" pitchFamily="18" charset="0"/>
                <a:cs typeface="Times New Roman" panose="02020603050405020304" pitchFamily="18" charset="0"/>
              </a:rPr>
              <a:t> A word for those who </a:t>
            </a:r>
            <a:r>
              <a:rPr lang="en-AU" sz="2400" b="1" dirty="0">
                <a:solidFill>
                  <a:srgbClr val="FFFF00"/>
                </a:solidFill>
                <a:latin typeface="Times New Roman" panose="02020603050405020304" pitchFamily="18" charset="0"/>
                <a:cs typeface="Times New Roman" panose="02020603050405020304" pitchFamily="18" charset="0"/>
              </a:rPr>
              <a:t>are</a:t>
            </a:r>
            <a:r>
              <a:rPr lang="en-AU" sz="2400" dirty="0">
                <a:solidFill>
                  <a:srgbClr val="FFFF00"/>
                </a:solidFill>
                <a:latin typeface="Times New Roman" panose="02020603050405020304" pitchFamily="18" charset="0"/>
                <a:cs typeface="Times New Roman" panose="02020603050405020304" pitchFamily="18" charset="0"/>
              </a:rPr>
              <a:t> Rich.</a:t>
            </a:r>
          </a:p>
        </p:txBody>
      </p:sp>
      <p:sp>
        <p:nvSpPr>
          <p:cNvPr id="32" name="TextBox 31">
            <a:extLst>
              <a:ext uri="{FF2B5EF4-FFF2-40B4-BE49-F238E27FC236}">
                <a16:creationId xmlns:a16="http://schemas.microsoft.com/office/drawing/2014/main" id="{45FDDA34-F107-819C-0216-5703B5108FE7}"/>
              </a:ext>
            </a:extLst>
          </p:cNvPr>
          <p:cNvSpPr txBox="1"/>
          <p:nvPr/>
        </p:nvSpPr>
        <p:spPr>
          <a:xfrm>
            <a:off x="121656" y="825257"/>
            <a:ext cx="88851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 of the poorest in this age are Spiritually wealthy – Eternal life in Christ</a:t>
            </a:r>
          </a:p>
        </p:txBody>
      </p:sp>
      <p:sp>
        <p:nvSpPr>
          <p:cNvPr id="35" name="TextBox 34">
            <a:extLst>
              <a:ext uri="{FF2B5EF4-FFF2-40B4-BE49-F238E27FC236}">
                <a16:creationId xmlns:a16="http://schemas.microsoft.com/office/drawing/2014/main" id="{4AC0E761-ABBA-07D2-9E05-FF75BAE8BB17}"/>
              </a:ext>
            </a:extLst>
          </p:cNvPr>
          <p:cNvSpPr txBox="1"/>
          <p:nvPr/>
        </p:nvSpPr>
        <p:spPr>
          <a:xfrm>
            <a:off x="-9727" y="554087"/>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Godly Enjoyment of Wealth</a:t>
            </a:r>
          </a:p>
        </p:txBody>
      </p:sp>
      <p:sp>
        <p:nvSpPr>
          <p:cNvPr id="36" name="TextBox 35">
            <a:extLst>
              <a:ext uri="{FF2B5EF4-FFF2-40B4-BE49-F238E27FC236}">
                <a16:creationId xmlns:a16="http://schemas.microsoft.com/office/drawing/2014/main" id="{EA12708B-9B29-C5DC-A9CF-72B0A4A2C0F1}"/>
              </a:ext>
            </a:extLst>
          </p:cNvPr>
          <p:cNvSpPr txBox="1"/>
          <p:nvPr/>
        </p:nvSpPr>
        <p:spPr>
          <a:xfrm>
            <a:off x="110352" y="1100158"/>
            <a:ext cx="88851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way Christians enjoy what God provides is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like the self-indulgence of the ungodly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richly provides, the Godly richly share what God has provided </a:t>
            </a:r>
          </a:p>
        </p:txBody>
      </p:sp>
      <p:sp>
        <p:nvSpPr>
          <p:cNvPr id="37" name="TextBox 36">
            <a:extLst>
              <a:ext uri="{FF2B5EF4-FFF2-40B4-BE49-F238E27FC236}">
                <a16:creationId xmlns:a16="http://schemas.microsoft.com/office/drawing/2014/main" id="{8AE40030-B8E4-199D-90CF-03C0B0648A3E}"/>
              </a:ext>
            </a:extLst>
          </p:cNvPr>
          <p:cNvSpPr txBox="1"/>
          <p:nvPr/>
        </p:nvSpPr>
        <p:spPr>
          <a:xfrm>
            <a:off x="-32892" y="1631895"/>
            <a:ext cx="8634659"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Do Good.</a:t>
            </a:r>
          </a:p>
        </p:txBody>
      </p:sp>
      <p:sp>
        <p:nvSpPr>
          <p:cNvPr id="38" name="TextBox 37">
            <a:extLst>
              <a:ext uri="{FF2B5EF4-FFF2-40B4-BE49-F238E27FC236}">
                <a16:creationId xmlns:a16="http://schemas.microsoft.com/office/drawing/2014/main" id="{FB0354B1-3DD3-79D3-6FAA-8F5D98818CB6}"/>
              </a:ext>
            </a:extLst>
          </p:cNvPr>
          <p:cNvSpPr txBox="1"/>
          <p:nvPr/>
        </p:nvSpPr>
        <p:spPr>
          <a:xfrm>
            <a:off x="1491039" y="1658818"/>
            <a:ext cx="5554989"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personally do good.  We don’t outsource serving.</a:t>
            </a:r>
          </a:p>
        </p:txBody>
      </p:sp>
      <p:sp>
        <p:nvSpPr>
          <p:cNvPr id="14" name="TextBox 13">
            <a:extLst>
              <a:ext uri="{FF2B5EF4-FFF2-40B4-BE49-F238E27FC236}">
                <a16:creationId xmlns:a16="http://schemas.microsoft.com/office/drawing/2014/main" id="{C8B74BFF-3A18-50D5-B8B0-4FA295AE7AEB}"/>
              </a:ext>
            </a:extLst>
          </p:cNvPr>
          <p:cNvSpPr txBox="1"/>
          <p:nvPr/>
        </p:nvSpPr>
        <p:spPr>
          <a:xfrm>
            <a:off x="-17518" y="1914437"/>
            <a:ext cx="190100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Be Generous</a:t>
            </a:r>
          </a:p>
        </p:txBody>
      </p:sp>
      <p:sp>
        <p:nvSpPr>
          <p:cNvPr id="15" name="TextBox 14">
            <a:extLst>
              <a:ext uri="{FF2B5EF4-FFF2-40B4-BE49-F238E27FC236}">
                <a16:creationId xmlns:a16="http://schemas.microsoft.com/office/drawing/2014/main" id="{06BD5B57-9859-3308-554F-4B3281C2D797}"/>
              </a:ext>
            </a:extLst>
          </p:cNvPr>
          <p:cNvSpPr txBox="1"/>
          <p:nvPr/>
        </p:nvSpPr>
        <p:spPr>
          <a:xfrm>
            <a:off x="1458706" y="1958044"/>
            <a:ext cx="762256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rich may need to be reminded of this. </a:t>
            </a:r>
          </a:p>
        </p:txBody>
      </p:sp>
      <p:sp>
        <p:nvSpPr>
          <p:cNvPr id="16" name="TextBox 15">
            <a:extLst>
              <a:ext uri="{FF2B5EF4-FFF2-40B4-BE49-F238E27FC236}">
                <a16:creationId xmlns:a16="http://schemas.microsoft.com/office/drawing/2014/main" id="{46C1F390-A22B-BE53-2C3C-894AE6A67C99}"/>
              </a:ext>
            </a:extLst>
          </p:cNvPr>
          <p:cNvSpPr txBox="1"/>
          <p:nvPr/>
        </p:nvSpPr>
        <p:spPr>
          <a:xfrm>
            <a:off x="3052041" y="2252052"/>
            <a:ext cx="5800103" cy="646331"/>
          </a:xfrm>
          <a:prstGeom prst="rect">
            <a:avLst/>
          </a:prstGeom>
          <a:noFill/>
          <a:ln w="15875">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If God has given you the capacity to be generous, don’t hold back because you are afraid others won’t do their share. </a:t>
            </a:r>
          </a:p>
        </p:txBody>
      </p:sp>
      <p:sp>
        <p:nvSpPr>
          <p:cNvPr id="17" name="TextBox 16">
            <a:extLst>
              <a:ext uri="{FF2B5EF4-FFF2-40B4-BE49-F238E27FC236}">
                <a16:creationId xmlns:a16="http://schemas.microsoft.com/office/drawing/2014/main" id="{9E0079F4-8BC6-5B7B-FAFC-73F27C9B061C}"/>
              </a:ext>
            </a:extLst>
          </p:cNvPr>
          <p:cNvSpPr txBox="1"/>
          <p:nvPr/>
        </p:nvSpPr>
        <p:spPr>
          <a:xfrm>
            <a:off x="-2628" y="2785179"/>
            <a:ext cx="234100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Be Ready to Share</a:t>
            </a:r>
          </a:p>
        </p:txBody>
      </p:sp>
      <p:sp>
        <p:nvSpPr>
          <p:cNvPr id="18" name="TextBox 17">
            <a:extLst>
              <a:ext uri="{FF2B5EF4-FFF2-40B4-BE49-F238E27FC236}">
                <a16:creationId xmlns:a16="http://schemas.microsoft.com/office/drawing/2014/main" id="{EE0B102E-6131-2A53-AA49-30E9D4924C14}"/>
              </a:ext>
            </a:extLst>
          </p:cNvPr>
          <p:cNvSpPr txBox="1"/>
          <p:nvPr/>
        </p:nvSpPr>
        <p:spPr>
          <a:xfrm>
            <a:off x="1979712" y="2830080"/>
            <a:ext cx="762256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Sharing our possessions;  Sharing ourselves (fellowship, time, community)</a:t>
            </a:r>
          </a:p>
        </p:txBody>
      </p:sp>
      <p:sp>
        <p:nvSpPr>
          <p:cNvPr id="20" name="TextBox 19">
            <a:extLst>
              <a:ext uri="{FF2B5EF4-FFF2-40B4-BE49-F238E27FC236}">
                <a16:creationId xmlns:a16="http://schemas.microsoft.com/office/drawing/2014/main" id="{2C33AE6E-FC83-CB01-BCB7-E294F884CE89}"/>
              </a:ext>
            </a:extLst>
          </p:cNvPr>
          <p:cNvSpPr txBox="1"/>
          <p:nvPr/>
        </p:nvSpPr>
        <p:spPr>
          <a:xfrm>
            <a:off x="1193592" y="3159630"/>
            <a:ext cx="5800103" cy="369332"/>
          </a:xfrm>
          <a:prstGeom prst="rect">
            <a:avLst/>
          </a:prstGeom>
          <a:noFill/>
          <a:ln w="15875">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As we increase in Godliness, we will enjoy what God enjoys</a:t>
            </a:r>
          </a:p>
        </p:txBody>
      </p:sp>
      <p:sp>
        <p:nvSpPr>
          <p:cNvPr id="21" name="TextBox 20">
            <a:extLst>
              <a:ext uri="{FF2B5EF4-FFF2-40B4-BE49-F238E27FC236}">
                <a16:creationId xmlns:a16="http://schemas.microsoft.com/office/drawing/2014/main" id="{6419F833-5E10-81F9-9DB7-023D3B23BE45}"/>
              </a:ext>
            </a:extLst>
          </p:cNvPr>
          <p:cNvSpPr txBox="1"/>
          <p:nvPr/>
        </p:nvSpPr>
        <p:spPr>
          <a:xfrm>
            <a:off x="832986" y="3503303"/>
            <a:ext cx="6871094"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Using our wealth in a Godly way (&amp; enjoying it) is Truly Living </a:t>
            </a:r>
          </a:p>
        </p:txBody>
      </p:sp>
      <p:sp>
        <p:nvSpPr>
          <p:cNvPr id="22" name="TextBox 21">
            <a:extLst>
              <a:ext uri="{FF2B5EF4-FFF2-40B4-BE49-F238E27FC236}">
                <a16:creationId xmlns:a16="http://schemas.microsoft.com/office/drawing/2014/main" id="{1E147225-7999-85A1-9B08-F7FD99CB537E}"/>
              </a:ext>
            </a:extLst>
          </p:cNvPr>
          <p:cNvSpPr txBox="1"/>
          <p:nvPr/>
        </p:nvSpPr>
        <p:spPr>
          <a:xfrm>
            <a:off x="-9727" y="3857640"/>
            <a:ext cx="7740352"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dirty="0">
                <a:latin typeface="Comic Sans MS" panose="030F0902030302020204" pitchFamily="66" charset="0"/>
                <a:ea typeface="Times New Roman" panose="02020603050405020304" pitchFamily="18" charset="0"/>
                <a:cs typeface="Times New Roman" panose="02020603050405020304" pitchFamily="18" charset="0"/>
              </a:rPr>
              <a:t>O Timothy, guard the deposit entrusted to you.  Avoid the irreverent babble and contradictions of what is falsely called “knowledge,”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dirty="0">
                <a:latin typeface="Comic Sans MS" panose="030F0902030302020204" pitchFamily="66" charset="0"/>
                <a:ea typeface="Times New Roman" panose="02020603050405020304" pitchFamily="18" charset="0"/>
                <a:cs typeface="Times New Roman" panose="02020603050405020304" pitchFamily="18" charset="0"/>
              </a:rPr>
              <a:t>for by professing it some have swerved from the faith.</a:t>
            </a:r>
            <a:r>
              <a:rPr lang="en-AU" dirty="0"/>
              <a:t> </a:t>
            </a:r>
            <a:endParaRPr lang="en-AU" dirty="0">
              <a:latin typeface="Comic Sans MS" panose="030F0902030302020204" pitchFamily="66" charset="0"/>
            </a:endParaRPr>
          </a:p>
        </p:txBody>
      </p:sp>
      <p:sp>
        <p:nvSpPr>
          <p:cNvPr id="23" name="TextBox 22">
            <a:extLst>
              <a:ext uri="{FF2B5EF4-FFF2-40B4-BE49-F238E27FC236}">
                <a16:creationId xmlns:a16="http://schemas.microsoft.com/office/drawing/2014/main" id="{81119136-2020-27C2-165F-C644B766E7D7}"/>
              </a:ext>
            </a:extLst>
          </p:cNvPr>
          <p:cNvSpPr txBox="1"/>
          <p:nvPr/>
        </p:nvSpPr>
        <p:spPr>
          <a:xfrm>
            <a:off x="49168" y="5138069"/>
            <a:ext cx="90321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Avoid teaching that is the “antithesis” (direct opposite) to what Jesus &amp; Apostles taught</a:t>
            </a:r>
          </a:p>
        </p:txBody>
      </p:sp>
      <p:sp>
        <p:nvSpPr>
          <p:cNvPr id="24" name="TextBox 23">
            <a:extLst>
              <a:ext uri="{FF2B5EF4-FFF2-40B4-BE49-F238E27FC236}">
                <a16:creationId xmlns:a16="http://schemas.microsoft.com/office/drawing/2014/main" id="{DCC6678F-E02C-F934-0A70-15EA2E774599}"/>
              </a:ext>
            </a:extLst>
          </p:cNvPr>
          <p:cNvSpPr txBox="1"/>
          <p:nvPr/>
        </p:nvSpPr>
        <p:spPr>
          <a:xfrm>
            <a:off x="14002" y="4767560"/>
            <a:ext cx="9129998"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Guarding the greatest investment God has in us (The Gospel and Godly Teaching)</a:t>
            </a:r>
          </a:p>
        </p:txBody>
      </p:sp>
    </p:spTree>
    <p:extLst>
      <p:ext uri="{BB962C8B-B14F-4D97-AF65-F5344CB8AC3E}">
        <p14:creationId xmlns:p14="http://schemas.microsoft.com/office/powerpoint/2010/main" val="3671570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323987"/>
          </a:xfrm>
          <a:prstGeom prst="rect">
            <a:avLst/>
          </a:prstGeom>
          <a:noFill/>
          <a:ln w="9525">
            <a:noFill/>
            <a:miter lim="800000"/>
            <a:headEnd/>
            <a:tailEnd/>
          </a:ln>
        </p:spPr>
        <p:txBody>
          <a:bodyPr wrap="square">
            <a:prstTxWarp prst="textNoShape">
              <a:avLst/>
            </a:prstTxWarp>
            <a:spAutoFit/>
          </a:bodyPr>
          <a:lstStyle/>
          <a:p>
            <a:r>
              <a:rPr lang="en-AU" sz="3000" b="1" dirty="0">
                <a:solidFill>
                  <a:schemeClr val="bg1"/>
                </a:solidFill>
                <a:latin typeface="Times New Roman" panose="02020603050405020304" pitchFamily="18" charset="0"/>
                <a:ea typeface="Times New Roman" panose="02020603050405020304" pitchFamily="18" charset="0"/>
              </a:rPr>
              <a:t>6 </a:t>
            </a:r>
            <a:r>
              <a:rPr lang="en-AU" sz="3000" dirty="0">
                <a:solidFill>
                  <a:schemeClr val="bg1"/>
                </a:solidFill>
                <a:latin typeface="Times New Roman" panose="02020603050405020304" pitchFamily="18" charset="0"/>
                <a:ea typeface="Times New Roman" panose="02020603050405020304" pitchFamily="18" charset="0"/>
              </a:rPr>
              <a:t>Let all who are under a yoke as bondservants regard their own masters as worthy of all honour, so that the name of God and the teaching may not be reviled.  </a:t>
            </a:r>
            <a:r>
              <a:rPr lang="en-AU" sz="3000" b="1" baseline="30000" dirty="0">
                <a:solidFill>
                  <a:schemeClr val="bg1"/>
                </a:solidFill>
                <a:latin typeface="Times New Roman" panose="02020603050405020304" pitchFamily="18" charset="0"/>
                <a:ea typeface="Times New Roman" panose="02020603050405020304" pitchFamily="18" charset="0"/>
              </a:rPr>
              <a:t>2 </a:t>
            </a:r>
            <a:r>
              <a:rPr lang="en-AU" sz="3000" dirty="0">
                <a:solidFill>
                  <a:schemeClr val="bg1"/>
                </a:solidFill>
                <a:latin typeface="Times New Roman" panose="02020603050405020304" pitchFamily="18" charset="0"/>
                <a:ea typeface="Times New Roman" panose="02020603050405020304" pitchFamily="18" charset="0"/>
              </a:rPr>
              <a:t>Those who have believing masters must not be disrespectful on the ground that they are brothers;  rather they must serve all the better since those who benefit by their good service are believers and beloved.</a:t>
            </a:r>
            <a:r>
              <a:rPr lang="en-AU" sz="3000" dirty="0">
                <a:solidFill>
                  <a:schemeClr val="bg1"/>
                </a:solidFill>
              </a:rPr>
              <a:t> </a:t>
            </a:r>
            <a:endParaRPr lang="en-AU"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634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632311"/>
          </a:xfrm>
          <a:prstGeom prst="rect">
            <a:avLst/>
          </a:prstGeom>
          <a:noFill/>
          <a:ln w="9525">
            <a:noFill/>
            <a:miter lim="800000"/>
            <a:headEnd/>
            <a:tailEnd/>
          </a:ln>
        </p:spPr>
        <p:txBody>
          <a:bodyPr wrap="square">
            <a:prstTxWarp prst="textNoShape">
              <a:avLst/>
            </a:prstTxWarp>
            <a:spAutoFit/>
          </a:bodyPr>
          <a:lstStyle/>
          <a:p>
            <a:pPr indent="152400"/>
            <a:r>
              <a:rPr lang="en-AU" sz="3000" dirty="0">
                <a:solidFill>
                  <a:schemeClr val="bg1"/>
                </a:solidFill>
                <a:latin typeface="Times New Roman" panose="02020603050405020304" pitchFamily="18" charset="0"/>
                <a:ea typeface="Times New Roman" panose="02020603050405020304" pitchFamily="18" charset="0"/>
              </a:rPr>
              <a:t>Teach and urge these things. </a:t>
            </a:r>
            <a:r>
              <a:rPr lang="en-AU" sz="3000" b="1" baseline="30000" dirty="0">
                <a:solidFill>
                  <a:schemeClr val="bg1"/>
                </a:solidFill>
                <a:latin typeface="Times New Roman" panose="02020603050405020304" pitchFamily="18" charset="0"/>
                <a:ea typeface="Times New Roman" panose="02020603050405020304" pitchFamily="18" charset="0"/>
              </a:rPr>
              <a:t>3 </a:t>
            </a:r>
            <a:r>
              <a:rPr lang="en-AU" sz="3000" dirty="0">
                <a:solidFill>
                  <a:schemeClr val="bg1"/>
                </a:solidFill>
                <a:latin typeface="Times New Roman" panose="02020603050405020304" pitchFamily="18" charset="0"/>
                <a:ea typeface="Times New Roman" panose="02020603050405020304" pitchFamily="18" charset="0"/>
              </a:rPr>
              <a:t>If anyone teaches a different doctrine and does not agree with the sound words of our Lord Jesus Christ and the teaching that accords with godliness, </a:t>
            </a:r>
            <a:r>
              <a:rPr lang="en-AU" sz="3000" b="1" baseline="30000" dirty="0">
                <a:solidFill>
                  <a:schemeClr val="bg1"/>
                </a:solidFill>
                <a:latin typeface="Times New Roman" panose="02020603050405020304" pitchFamily="18" charset="0"/>
                <a:ea typeface="Times New Roman" panose="02020603050405020304" pitchFamily="18" charset="0"/>
              </a:rPr>
              <a:t>4 </a:t>
            </a:r>
            <a:r>
              <a:rPr lang="en-AU" sz="3000" dirty="0">
                <a:solidFill>
                  <a:schemeClr val="bg1"/>
                </a:solidFill>
                <a:latin typeface="Times New Roman" panose="02020603050405020304" pitchFamily="18" charset="0"/>
                <a:ea typeface="Times New Roman" panose="02020603050405020304" pitchFamily="18" charset="0"/>
              </a:rPr>
              <a:t>he is puffed up with conceit and understands nothing.  He has an unhealthy craving for controversy and for quarrels about words, which produce envy, dissension, slander, evil suspicions, </a:t>
            </a:r>
            <a:r>
              <a:rPr lang="en-AU" sz="3000" b="1" baseline="30000" dirty="0">
                <a:solidFill>
                  <a:schemeClr val="bg1"/>
                </a:solidFill>
                <a:latin typeface="Times New Roman" panose="02020603050405020304" pitchFamily="18" charset="0"/>
                <a:ea typeface="Times New Roman" panose="02020603050405020304" pitchFamily="18" charset="0"/>
              </a:rPr>
              <a:t>5 </a:t>
            </a:r>
            <a:r>
              <a:rPr lang="en-AU" sz="3000" dirty="0">
                <a:solidFill>
                  <a:schemeClr val="bg1"/>
                </a:solidFill>
                <a:latin typeface="Times New Roman" panose="02020603050405020304" pitchFamily="18" charset="0"/>
                <a:ea typeface="Times New Roman" panose="02020603050405020304" pitchFamily="18" charset="0"/>
              </a:rPr>
              <a:t>and constant friction among people who are depraved in mind and deprived of the truth, imagining that godliness is a means of gain.  </a:t>
            </a:r>
            <a:r>
              <a:rPr lang="en-AU" sz="3000" b="1" baseline="30000" dirty="0">
                <a:solidFill>
                  <a:schemeClr val="bg1"/>
                </a:solidFill>
                <a:latin typeface="Times New Roman" panose="02020603050405020304" pitchFamily="18" charset="0"/>
                <a:ea typeface="Times New Roman" panose="02020603050405020304" pitchFamily="18" charset="0"/>
              </a:rPr>
              <a:t>6 </a:t>
            </a:r>
            <a:r>
              <a:rPr lang="en-AU" sz="3000" dirty="0">
                <a:solidFill>
                  <a:schemeClr val="bg1"/>
                </a:solidFill>
                <a:latin typeface="Times New Roman" panose="02020603050405020304" pitchFamily="18" charset="0"/>
                <a:ea typeface="Times New Roman" panose="02020603050405020304" pitchFamily="18" charset="0"/>
              </a:rPr>
              <a:t>But godliness with contentment is great gain, </a:t>
            </a:r>
            <a:r>
              <a:rPr lang="en-AU" sz="3000" b="1" baseline="30000" dirty="0">
                <a:solidFill>
                  <a:schemeClr val="bg1"/>
                </a:solidFill>
                <a:latin typeface="Times New Roman" panose="02020603050405020304" pitchFamily="18" charset="0"/>
                <a:ea typeface="Times New Roman" panose="02020603050405020304" pitchFamily="18" charset="0"/>
              </a:rPr>
              <a:t>7 </a:t>
            </a:r>
            <a:r>
              <a:rPr lang="en-AU" sz="3000" dirty="0">
                <a:solidFill>
                  <a:schemeClr val="bg1"/>
                </a:solidFill>
                <a:latin typeface="Times New Roman" panose="02020603050405020304" pitchFamily="18" charset="0"/>
                <a:ea typeface="Times New Roman" panose="02020603050405020304" pitchFamily="18" charset="0"/>
              </a:rPr>
              <a:t>for we brought nothing into the world, and we cannot take anything out of the world.</a:t>
            </a:r>
            <a:r>
              <a:rPr lang="en-AU" sz="3000" dirty="0">
                <a:solidFill>
                  <a:schemeClr val="bg1"/>
                </a:solidFill>
              </a:rPr>
              <a:t> </a:t>
            </a:r>
            <a:endParaRPr lang="en-AU"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938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693866"/>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latin typeface="Times New Roman" panose="02020603050405020304" pitchFamily="18" charset="0"/>
                <a:ea typeface="Times New Roman" panose="02020603050405020304" pitchFamily="18" charset="0"/>
              </a:rPr>
              <a:t>8 </a:t>
            </a:r>
            <a:r>
              <a:rPr lang="en-AU" sz="2800" dirty="0">
                <a:solidFill>
                  <a:schemeClr val="bg1"/>
                </a:solidFill>
                <a:latin typeface="Times New Roman" panose="02020603050405020304" pitchFamily="18" charset="0"/>
                <a:ea typeface="Times New Roman" panose="02020603050405020304" pitchFamily="18" charset="0"/>
              </a:rPr>
              <a:t>But if we have food and clothing, with these we will be content.  </a:t>
            </a:r>
            <a:r>
              <a:rPr lang="en-AU" sz="2800" b="1" baseline="30000" dirty="0">
                <a:solidFill>
                  <a:schemeClr val="bg1"/>
                </a:solidFill>
                <a:latin typeface="Times New Roman" panose="02020603050405020304" pitchFamily="18" charset="0"/>
                <a:ea typeface="Times New Roman" panose="02020603050405020304" pitchFamily="18" charset="0"/>
              </a:rPr>
              <a:t>9 </a:t>
            </a:r>
            <a:r>
              <a:rPr lang="en-AU" sz="2800" dirty="0">
                <a:solidFill>
                  <a:schemeClr val="bg1"/>
                </a:solidFill>
                <a:latin typeface="Times New Roman" panose="02020603050405020304" pitchFamily="18" charset="0"/>
                <a:ea typeface="Times New Roman" panose="02020603050405020304" pitchFamily="18" charset="0"/>
              </a:rPr>
              <a:t>But those who desire to be rich fall into temptation, into a snare, into many senseless and harmful desires that plunge people into ruin and destruction.  </a:t>
            </a:r>
            <a:r>
              <a:rPr lang="en-AU" sz="2800" b="1" baseline="30000" dirty="0">
                <a:solidFill>
                  <a:schemeClr val="bg1"/>
                </a:solidFill>
                <a:latin typeface="Times New Roman" panose="02020603050405020304" pitchFamily="18" charset="0"/>
                <a:ea typeface="Times New Roman" panose="02020603050405020304" pitchFamily="18" charset="0"/>
              </a:rPr>
              <a:t>10 </a:t>
            </a:r>
            <a:r>
              <a:rPr lang="en-AU" sz="2800" dirty="0">
                <a:solidFill>
                  <a:schemeClr val="bg1"/>
                </a:solidFill>
                <a:latin typeface="Times New Roman" panose="02020603050405020304" pitchFamily="18" charset="0"/>
                <a:ea typeface="Times New Roman" panose="02020603050405020304" pitchFamily="18" charset="0"/>
              </a:rPr>
              <a:t>For the love of money is a root of all kinds of evils.  It is through this craving that some have wandered away from the faith and pierced themselves with many pangs.</a:t>
            </a:r>
            <a:r>
              <a:rPr lang="en-AU" sz="2800" dirty="0">
                <a:solidFill>
                  <a:schemeClr val="bg1"/>
                </a:solidFill>
              </a:rPr>
              <a:t> </a:t>
            </a:r>
          </a:p>
          <a:p>
            <a:endParaRPr lang="en-AU" dirty="0">
              <a:solidFill>
                <a:schemeClr val="bg1"/>
              </a:solidFill>
              <a:latin typeface="Times New Roman" panose="02020603050405020304" pitchFamily="18" charset="0"/>
              <a:cs typeface="Times New Roman" panose="02020603050405020304" pitchFamily="18" charset="0"/>
            </a:endParaRPr>
          </a:p>
          <a:p>
            <a:r>
              <a:rPr lang="en-AU" sz="2800" b="1" baseline="30000" dirty="0">
                <a:solidFill>
                  <a:schemeClr val="bg1"/>
                </a:solidFill>
                <a:latin typeface="Times New Roman" panose="02020603050405020304" pitchFamily="18" charset="0"/>
                <a:ea typeface="Times New Roman" panose="02020603050405020304" pitchFamily="18" charset="0"/>
              </a:rPr>
              <a:t>11 </a:t>
            </a:r>
            <a:r>
              <a:rPr lang="en-AU" sz="2800" dirty="0">
                <a:solidFill>
                  <a:schemeClr val="bg1"/>
                </a:solidFill>
                <a:latin typeface="Times New Roman" panose="02020603050405020304" pitchFamily="18" charset="0"/>
                <a:ea typeface="Times New Roman" panose="02020603050405020304" pitchFamily="18" charset="0"/>
              </a:rPr>
              <a:t>But as for you, O man of God, flee these things.  Pursue righteousness, godliness, faith, love, steadfastness, gentleness.  </a:t>
            </a:r>
            <a:r>
              <a:rPr lang="en-AU" sz="2800" b="1" baseline="30000" dirty="0">
                <a:solidFill>
                  <a:schemeClr val="bg1"/>
                </a:solidFill>
                <a:latin typeface="Times New Roman" panose="02020603050405020304" pitchFamily="18" charset="0"/>
                <a:ea typeface="Times New Roman" panose="02020603050405020304" pitchFamily="18" charset="0"/>
              </a:rPr>
              <a:t>12 </a:t>
            </a:r>
            <a:r>
              <a:rPr lang="en-AU" sz="2800" dirty="0">
                <a:solidFill>
                  <a:schemeClr val="bg1"/>
                </a:solidFill>
                <a:latin typeface="Times New Roman" panose="02020603050405020304" pitchFamily="18" charset="0"/>
                <a:ea typeface="Times New Roman" panose="02020603050405020304" pitchFamily="18" charset="0"/>
              </a:rPr>
              <a:t>Fight the good fight of the faith.  Take hold of the eternal life to which you were called and about which you made the good confession in the presence of many witnesses.</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74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401205"/>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latin typeface="Times New Roman" panose="02020603050405020304" pitchFamily="18" charset="0"/>
                <a:ea typeface="Times New Roman" panose="02020603050405020304" pitchFamily="18" charset="0"/>
              </a:rPr>
              <a:t>13 </a:t>
            </a:r>
            <a:r>
              <a:rPr lang="en-AU" sz="2800" dirty="0">
                <a:solidFill>
                  <a:schemeClr val="bg1"/>
                </a:solidFill>
                <a:latin typeface="Times New Roman" panose="02020603050405020304" pitchFamily="18" charset="0"/>
                <a:ea typeface="Times New Roman" panose="02020603050405020304" pitchFamily="18" charset="0"/>
              </a:rPr>
              <a:t>I charge you in the presence of God, who gives life to all things, and of Christ Jesus, who in his testimony before Pontius Pilate made the good confession, </a:t>
            </a:r>
            <a:r>
              <a:rPr lang="en-AU" sz="2800" b="1" baseline="30000" dirty="0">
                <a:solidFill>
                  <a:schemeClr val="bg1"/>
                </a:solidFill>
                <a:latin typeface="Times New Roman" panose="02020603050405020304" pitchFamily="18" charset="0"/>
                <a:ea typeface="Times New Roman" panose="02020603050405020304" pitchFamily="18" charset="0"/>
              </a:rPr>
              <a:t>14 </a:t>
            </a:r>
            <a:r>
              <a:rPr lang="en-AU" sz="2800" dirty="0">
                <a:solidFill>
                  <a:schemeClr val="bg1"/>
                </a:solidFill>
                <a:latin typeface="Times New Roman" panose="02020603050405020304" pitchFamily="18" charset="0"/>
                <a:ea typeface="Times New Roman" panose="02020603050405020304" pitchFamily="18" charset="0"/>
              </a:rPr>
              <a:t>to keep the commandment unstained and free from reproach until the appearing of our Lord Jesus Christ, </a:t>
            </a:r>
            <a:r>
              <a:rPr lang="en-AU" sz="2800" b="1" baseline="30000" dirty="0">
                <a:solidFill>
                  <a:schemeClr val="bg1"/>
                </a:solidFill>
                <a:latin typeface="Times New Roman" panose="02020603050405020304" pitchFamily="18" charset="0"/>
                <a:ea typeface="Times New Roman" panose="02020603050405020304" pitchFamily="18" charset="0"/>
              </a:rPr>
              <a:t>15 </a:t>
            </a:r>
            <a:r>
              <a:rPr lang="en-AU" sz="2800" dirty="0">
                <a:solidFill>
                  <a:schemeClr val="bg1"/>
                </a:solidFill>
                <a:latin typeface="Times New Roman" panose="02020603050405020304" pitchFamily="18" charset="0"/>
                <a:ea typeface="Times New Roman" panose="02020603050405020304" pitchFamily="18" charset="0"/>
              </a:rPr>
              <a:t>which he will display at the proper time — he who is the blessed and only Sovereign, the King of kings and Lord of lords, </a:t>
            </a:r>
            <a:r>
              <a:rPr lang="en-AU" sz="2800" b="1" baseline="30000" dirty="0">
                <a:solidFill>
                  <a:schemeClr val="bg1"/>
                </a:solidFill>
                <a:latin typeface="Times New Roman" panose="02020603050405020304" pitchFamily="18" charset="0"/>
                <a:ea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rPr>
              <a:t>who alone has immortality, who dwells in unapproachable light, whom no one has ever seen or can see.  To him be honour and eternal dominion.  Amen.</a:t>
            </a:r>
            <a:r>
              <a:rPr lang="en-AU" sz="2800" dirty="0">
                <a:solidFill>
                  <a:schemeClr val="bg1"/>
                </a:solidFill>
              </a:rPr>
              <a:t> </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790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570756"/>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As for the rich in this present age, charge them not to be haughty, nor to set their hopes on the uncertainty of riches, but on God, who richly provides us with everything to enjoy.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They are to do good, to be rich in good works, to be generous and ready to share,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19 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thus storing up treasure for themselves as a good foundation for the future, so that they may take hold of that which is truly life. </a:t>
            </a:r>
            <a:endParaRPr lang="en-AU" sz="2800" dirty="0">
              <a:solidFill>
                <a:schemeClr val="bg1"/>
              </a:solidFill>
              <a:latin typeface="Times New Roman" panose="02020603050405020304" pitchFamily="18" charset="0"/>
              <a:ea typeface="Times New Roman" panose="02020603050405020304" pitchFamily="18" charset="0"/>
            </a:endParaRPr>
          </a:p>
          <a:p>
            <a:pPr indent="152400"/>
            <a:r>
              <a:rPr lang="en-AU" sz="1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AU" sz="1000" dirty="0">
              <a:solidFill>
                <a:schemeClr val="bg1"/>
              </a:solidFill>
              <a:latin typeface="Times New Roman" panose="02020603050405020304" pitchFamily="18" charset="0"/>
              <a:ea typeface="Times New Roman" panose="02020603050405020304" pitchFamily="18" charset="0"/>
            </a:endParaRPr>
          </a:p>
          <a:p>
            <a:pPr indent="152400"/>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20 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O Timothy, guard the deposit entrusted to you.  Avoid the irreverent babble and contradictions of what is falsely called “knowledge,”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21 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by professing it some have swerved from the faith. </a:t>
            </a:r>
            <a:endParaRPr lang="en-AU" sz="2800" dirty="0">
              <a:solidFill>
                <a:schemeClr val="bg1"/>
              </a:solidFill>
              <a:latin typeface="Times New Roman" panose="02020603050405020304" pitchFamily="18" charset="0"/>
              <a:ea typeface="Times New Roman" panose="02020603050405020304" pitchFamily="18" charset="0"/>
            </a:endParaRPr>
          </a:p>
          <a:p>
            <a:pPr indent="152400"/>
            <a:r>
              <a:rPr lang="en-AU" sz="1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AU" sz="1000" dirty="0">
              <a:solidFill>
                <a:schemeClr val="bg1"/>
              </a:solidFill>
              <a:latin typeface="Times New Roman" panose="02020603050405020304" pitchFamily="18" charset="0"/>
              <a:ea typeface="Times New Roman" panose="02020603050405020304" pitchFamily="18" charset="0"/>
            </a:endParaRPr>
          </a:p>
          <a:p>
            <a:r>
              <a:rPr lang="en-AU" sz="2800" dirty="0">
                <a:solidFill>
                  <a:schemeClr val="bg1"/>
                </a:solidFill>
                <a:latin typeface="Times New Roman" panose="02020603050405020304" pitchFamily="18" charset="0"/>
                <a:ea typeface="Times New Roman" panose="02020603050405020304" pitchFamily="18" charset="0"/>
              </a:rPr>
              <a:t>Grace be with you.</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114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3355"/>
            <a:ext cx="9121392"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How  the  Godly  Use  Wealth –</a:t>
            </a:r>
            <a:r>
              <a:rPr lang="en-AU" sz="2400" dirty="0">
                <a:solidFill>
                  <a:srgbClr val="FFFF00"/>
                </a:solidFill>
                <a:latin typeface="Times New Roman" panose="02020603050405020304" pitchFamily="18" charset="0"/>
                <a:cs typeface="Times New Roman" panose="02020603050405020304" pitchFamily="18" charset="0"/>
              </a:rPr>
              <a:t> A word for those who </a:t>
            </a:r>
            <a:r>
              <a:rPr lang="en-AU" sz="2400" b="1" dirty="0">
                <a:solidFill>
                  <a:srgbClr val="FFFF00"/>
                </a:solidFill>
                <a:latin typeface="Times New Roman" panose="02020603050405020304" pitchFamily="18" charset="0"/>
                <a:cs typeface="Times New Roman" panose="02020603050405020304" pitchFamily="18" charset="0"/>
              </a:rPr>
              <a:t>are</a:t>
            </a:r>
            <a:r>
              <a:rPr lang="en-AU" sz="2400" dirty="0">
                <a:solidFill>
                  <a:srgbClr val="FFFF00"/>
                </a:solidFill>
                <a:latin typeface="Times New Roman" panose="02020603050405020304" pitchFamily="18" charset="0"/>
                <a:cs typeface="Times New Roman" panose="02020603050405020304" pitchFamily="18" charset="0"/>
              </a:rPr>
              <a:t> Rich.</a:t>
            </a:r>
          </a:p>
        </p:txBody>
      </p:sp>
      <p:sp>
        <p:nvSpPr>
          <p:cNvPr id="26" name="TextBox 25">
            <a:extLst>
              <a:ext uri="{FF2B5EF4-FFF2-40B4-BE49-F238E27FC236}">
                <a16:creationId xmlns:a16="http://schemas.microsoft.com/office/drawing/2014/main" id="{E3B49DDF-8E4F-11EB-477A-B53CC1E872FF}"/>
              </a:ext>
            </a:extLst>
          </p:cNvPr>
          <p:cNvSpPr txBox="1"/>
          <p:nvPr/>
        </p:nvSpPr>
        <p:spPr>
          <a:xfrm>
            <a:off x="1259632" y="1078020"/>
            <a:ext cx="6876256"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As for the rich in this present age, charge them not to be haughty, nor to set their hopes on the uncertainty of riches, but on God, who richly provides us with everything to enjoy.</a:t>
            </a:r>
            <a:r>
              <a:rPr lang="en-AU" dirty="0"/>
              <a:t> </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22608" y="429217"/>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Desiring riches is a bad thing.  We find our contentment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World standards, most Australians are rich</a:t>
            </a:r>
          </a:p>
        </p:txBody>
      </p:sp>
      <p:sp>
        <p:nvSpPr>
          <p:cNvPr id="31" name="TextBox 30">
            <a:extLst>
              <a:ext uri="{FF2B5EF4-FFF2-40B4-BE49-F238E27FC236}">
                <a16:creationId xmlns:a16="http://schemas.microsoft.com/office/drawing/2014/main" id="{91D3EE6B-8F7E-1FD4-B59A-38752F029192}"/>
              </a:ext>
            </a:extLst>
          </p:cNvPr>
          <p:cNvSpPr txBox="1"/>
          <p:nvPr/>
        </p:nvSpPr>
        <p:spPr>
          <a:xfrm>
            <a:off x="163610" y="2045995"/>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A Godly person understands True Wealth is found in Christ – Eternal Blessings</a:t>
            </a:r>
          </a:p>
        </p:txBody>
      </p:sp>
      <p:sp>
        <p:nvSpPr>
          <p:cNvPr id="32" name="TextBox 31">
            <a:extLst>
              <a:ext uri="{FF2B5EF4-FFF2-40B4-BE49-F238E27FC236}">
                <a16:creationId xmlns:a16="http://schemas.microsoft.com/office/drawing/2014/main" id="{45FDDA34-F107-819C-0216-5703B5108FE7}"/>
              </a:ext>
            </a:extLst>
          </p:cNvPr>
          <p:cNvSpPr txBox="1"/>
          <p:nvPr/>
        </p:nvSpPr>
        <p:spPr>
          <a:xfrm>
            <a:off x="455393" y="2379524"/>
            <a:ext cx="88851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 of the poorest in this age are Spiritually wealthy – Eternal life in Christ</a:t>
            </a:r>
          </a:p>
        </p:txBody>
      </p:sp>
      <p:sp>
        <p:nvSpPr>
          <p:cNvPr id="33" name="TextBox 32">
            <a:extLst>
              <a:ext uri="{FF2B5EF4-FFF2-40B4-BE49-F238E27FC236}">
                <a16:creationId xmlns:a16="http://schemas.microsoft.com/office/drawing/2014/main" id="{D726022D-11AE-C920-6B90-13984ACFFAFB}"/>
              </a:ext>
            </a:extLst>
          </p:cNvPr>
          <p:cNvSpPr txBox="1"/>
          <p:nvPr/>
        </p:nvSpPr>
        <p:spPr>
          <a:xfrm>
            <a:off x="163610" y="2666196"/>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Charged not to have an elevated sense of worth/importance</a:t>
            </a:r>
          </a:p>
        </p:txBody>
      </p:sp>
      <p:sp>
        <p:nvSpPr>
          <p:cNvPr id="34" name="TextBox 33">
            <a:extLst>
              <a:ext uri="{FF2B5EF4-FFF2-40B4-BE49-F238E27FC236}">
                <a16:creationId xmlns:a16="http://schemas.microsoft.com/office/drawing/2014/main" id="{D6B04820-F231-D0EE-E45E-5719A4A07984}"/>
              </a:ext>
            </a:extLst>
          </p:cNvPr>
          <p:cNvSpPr txBox="1"/>
          <p:nvPr/>
        </p:nvSpPr>
        <p:spPr>
          <a:xfrm>
            <a:off x="163610" y="3066306"/>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Charged not to depend on the uncertainty of riches</a:t>
            </a:r>
          </a:p>
        </p:txBody>
      </p:sp>
      <p:sp>
        <p:nvSpPr>
          <p:cNvPr id="35" name="TextBox 34">
            <a:extLst>
              <a:ext uri="{FF2B5EF4-FFF2-40B4-BE49-F238E27FC236}">
                <a16:creationId xmlns:a16="http://schemas.microsoft.com/office/drawing/2014/main" id="{4AC0E761-ABBA-07D2-9E05-FF75BAE8BB17}"/>
              </a:ext>
            </a:extLst>
          </p:cNvPr>
          <p:cNvSpPr txBox="1"/>
          <p:nvPr/>
        </p:nvSpPr>
        <p:spPr>
          <a:xfrm>
            <a:off x="179512" y="3447969"/>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Godly Enjoyment of Wealth</a:t>
            </a:r>
          </a:p>
        </p:txBody>
      </p:sp>
      <p:sp>
        <p:nvSpPr>
          <p:cNvPr id="36" name="TextBox 35">
            <a:extLst>
              <a:ext uri="{FF2B5EF4-FFF2-40B4-BE49-F238E27FC236}">
                <a16:creationId xmlns:a16="http://schemas.microsoft.com/office/drawing/2014/main" id="{EA12708B-9B29-C5DC-A9CF-72B0A4A2C0F1}"/>
              </a:ext>
            </a:extLst>
          </p:cNvPr>
          <p:cNvSpPr txBox="1"/>
          <p:nvPr/>
        </p:nvSpPr>
        <p:spPr>
          <a:xfrm>
            <a:off x="161195" y="3810758"/>
            <a:ext cx="88851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way Christians enjoy what God provides is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like the self-indulgence of the ungodly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richly provides, the Godly richly share what God has provided </a:t>
            </a:r>
          </a:p>
        </p:txBody>
      </p:sp>
    </p:spTree>
    <p:extLst>
      <p:ext uri="{BB962C8B-B14F-4D97-AF65-F5344CB8AC3E}">
        <p14:creationId xmlns:p14="http://schemas.microsoft.com/office/powerpoint/2010/main" val="382017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9" grpId="0" uiExpand="1" build="p"/>
      <p:bldP spid="31" grpId="0"/>
      <p:bldP spid="32" grpId="0" uiExpand="1" build="p"/>
      <p:bldP spid="33" grpId="0"/>
      <p:bldP spid="34" grpId="0"/>
      <p:bldP spid="35" grpId="0"/>
      <p:bldP spid="3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3355"/>
            <a:ext cx="9121392"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How  the  Godly  Use  Wealth –</a:t>
            </a:r>
            <a:r>
              <a:rPr lang="en-AU" sz="2400" dirty="0">
                <a:solidFill>
                  <a:srgbClr val="FFFF00"/>
                </a:solidFill>
                <a:latin typeface="Times New Roman" panose="02020603050405020304" pitchFamily="18" charset="0"/>
                <a:cs typeface="Times New Roman" panose="02020603050405020304" pitchFamily="18" charset="0"/>
              </a:rPr>
              <a:t> A word for those who </a:t>
            </a:r>
            <a:r>
              <a:rPr lang="en-AU" sz="2400" b="1" dirty="0">
                <a:solidFill>
                  <a:srgbClr val="FFFF00"/>
                </a:solidFill>
                <a:latin typeface="Times New Roman" panose="02020603050405020304" pitchFamily="18" charset="0"/>
                <a:cs typeface="Times New Roman" panose="02020603050405020304" pitchFamily="18" charset="0"/>
              </a:rPr>
              <a:t>are</a:t>
            </a:r>
            <a:r>
              <a:rPr lang="en-AU" sz="2400" dirty="0">
                <a:solidFill>
                  <a:srgbClr val="FFFF00"/>
                </a:solidFill>
                <a:latin typeface="Times New Roman" panose="02020603050405020304" pitchFamily="18" charset="0"/>
                <a:cs typeface="Times New Roman" panose="02020603050405020304" pitchFamily="18" charset="0"/>
              </a:rPr>
              <a:t> Rich.</a:t>
            </a:r>
          </a:p>
        </p:txBody>
      </p:sp>
      <p:sp>
        <p:nvSpPr>
          <p:cNvPr id="26" name="TextBox 25">
            <a:extLst>
              <a:ext uri="{FF2B5EF4-FFF2-40B4-BE49-F238E27FC236}">
                <a16:creationId xmlns:a16="http://schemas.microsoft.com/office/drawing/2014/main" id="{E3B49DDF-8E4F-11EB-477A-B53CC1E872FF}"/>
              </a:ext>
            </a:extLst>
          </p:cNvPr>
          <p:cNvSpPr txBox="1"/>
          <p:nvPr/>
        </p:nvSpPr>
        <p:spPr>
          <a:xfrm>
            <a:off x="22608" y="3033890"/>
            <a:ext cx="9121392"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dirty="0">
                <a:latin typeface="Comic Sans MS" panose="030F0902030302020204" pitchFamily="66" charset="0"/>
                <a:ea typeface="Times New Roman" panose="02020603050405020304" pitchFamily="18" charset="0"/>
                <a:cs typeface="Times New Roman" panose="02020603050405020304" pitchFamily="18" charset="0"/>
              </a:rPr>
              <a:t>They are to do good, to be rich in good works, to be generous and ready to share,</a:t>
            </a:r>
            <a:r>
              <a:rPr lang="en-AU" dirty="0"/>
              <a:t> </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22608" y="429217"/>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Desiring riches is a bad thing.  We find our contentment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World standards, most Australians are rich</a:t>
            </a:r>
          </a:p>
        </p:txBody>
      </p:sp>
      <p:sp>
        <p:nvSpPr>
          <p:cNvPr id="31" name="TextBox 30">
            <a:extLst>
              <a:ext uri="{FF2B5EF4-FFF2-40B4-BE49-F238E27FC236}">
                <a16:creationId xmlns:a16="http://schemas.microsoft.com/office/drawing/2014/main" id="{91D3EE6B-8F7E-1FD4-B59A-38752F029192}"/>
              </a:ext>
            </a:extLst>
          </p:cNvPr>
          <p:cNvSpPr txBox="1"/>
          <p:nvPr/>
        </p:nvSpPr>
        <p:spPr>
          <a:xfrm>
            <a:off x="233772" y="935946"/>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A Godly person understands True Wealth is found in Christ – Eternal Blessings</a:t>
            </a:r>
          </a:p>
        </p:txBody>
      </p:sp>
      <p:sp>
        <p:nvSpPr>
          <p:cNvPr id="32" name="TextBox 31">
            <a:extLst>
              <a:ext uri="{FF2B5EF4-FFF2-40B4-BE49-F238E27FC236}">
                <a16:creationId xmlns:a16="http://schemas.microsoft.com/office/drawing/2014/main" id="{45FDDA34-F107-819C-0216-5703B5108FE7}"/>
              </a:ext>
            </a:extLst>
          </p:cNvPr>
          <p:cNvSpPr txBox="1"/>
          <p:nvPr/>
        </p:nvSpPr>
        <p:spPr>
          <a:xfrm>
            <a:off x="129447" y="2140814"/>
            <a:ext cx="88851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 of the poorest in this age are Spiritually wealthy – Eternal life in Christ</a:t>
            </a:r>
          </a:p>
        </p:txBody>
      </p:sp>
      <p:sp>
        <p:nvSpPr>
          <p:cNvPr id="33" name="TextBox 32">
            <a:extLst>
              <a:ext uri="{FF2B5EF4-FFF2-40B4-BE49-F238E27FC236}">
                <a16:creationId xmlns:a16="http://schemas.microsoft.com/office/drawing/2014/main" id="{D726022D-11AE-C920-6B90-13984ACFFAFB}"/>
              </a:ext>
            </a:extLst>
          </p:cNvPr>
          <p:cNvSpPr txBox="1"/>
          <p:nvPr/>
        </p:nvSpPr>
        <p:spPr>
          <a:xfrm>
            <a:off x="222468" y="1236823"/>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Charged not to have an elevated sense of worth/importance</a:t>
            </a:r>
          </a:p>
        </p:txBody>
      </p:sp>
      <p:sp>
        <p:nvSpPr>
          <p:cNvPr id="34" name="TextBox 33">
            <a:extLst>
              <a:ext uri="{FF2B5EF4-FFF2-40B4-BE49-F238E27FC236}">
                <a16:creationId xmlns:a16="http://schemas.microsoft.com/office/drawing/2014/main" id="{D6B04820-F231-D0EE-E45E-5719A4A07984}"/>
              </a:ext>
            </a:extLst>
          </p:cNvPr>
          <p:cNvSpPr txBox="1"/>
          <p:nvPr/>
        </p:nvSpPr>
        <p:spPr>
          <a:xfrm>
            <a:off x="209973" y="1527481"/>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Charged not to depend on the uncertainty of riches</a:t>
            </a:r>
          </a:p>
        </p:txBody>
      </p:sp>
      <p:sp>
        <p:nvSpPr>
          <p:cNvPr id="35" name="TextBox 34">
            <a:extLst>
              <a:ext uri="{FF2B5EF4-FFF2-40B4-BE49-F238E27FC236}">
                <a16:creationId xmlns:a16="http://schemas.microsoft.com/office/drawing/2014/main" id="{4AC0E761-ABBA-07D2-9E05-FF75BAE8BB17}"/>
              </a:ext>
            </a:extLst>
          </p:cNvPr>
          <p:cNvSpPr txBox="1"/>
          <p:nvPr/>
        </p:nvSpPr>
        <p:spPr>
          <a:xfrm>
            <a:off x="-1936" y="1869644"/>
            <a:ext cx="867645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Godly Enjoyment of Wealth</a:t>
            </a:r>
          </a:p>
        </p:txBody>
      </p:sp>
      <p:sp>
        <p:nvSpPr>
          <p:cNvPr id="36" name="TextBox 35">
            <a:extLst>
              <a:ext uri="{FF2B5EF4-FFF2-40B4-BE49-F238E27FC236}">
                <a16:creationId xmlns:a16="http://schemas.microsoft.com/office/drawing/2014/main" id="{EA12708B-9B29-C5DC-A9CF-72B0A4A2C0F1}"/>
              </a:ext>
            </a:extLst>
          </p:cNvPr>
          <p:cNvSpPr txBox="1"/>
          <p:nvPr/>
        </p:nvSpPr>
        <p:spPr>
          <a:xfrm>
            <a:off x="118143" y="2415715"/>
            <a:ext cx="88851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way Christians enjoy what God provides is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like the self-indulgence of the ungodly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richly provides, the Godly richly share what God has provided </a:t>
            </a:r>
          </a:p>
        </p:txBody>
      </p:sp>
      <p:sp>
        <p:nvSpPr>
          <p:cNvPr id="37" name="TextBox 36">
            <a:extLst>
              <a:ext uri="{FF2B5EF4-FFF2-40B4-BE49-F238E27FC236}">
                <a16:creationId xmlns:a16="http://schemas.microsoft.com/office/drawing/2014/main" id="{8AE40030-B8E4-199D-90CF-03C0B0648A3E}"/>
              </a:ext>
            </a:extLst>
          </p:cNvPr>
          <p:cNvSpPr txBox="1"/>
          <p:nvPr/>
        </p:nvSpPr>
        <p:spPr>
          <a:xfrm>
            <a:off x="22607" y="3395220"/>
            <a:ext cx="8634659"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Godly use wealth to do Good.</a:t>
            </a:r>
          </a:p>
        </p:txBody>
      </p:sp>
      <p:sp>
        <p:nvSpPr>
          <p:cNvPr id="38" name="TextBox 37">
            <a:extLst>
              <a:ext uri="{FF2B5EF4-FFF2-40B4-BE49-F238E27FC236}">
                <a16:creationId xmlns:a16="http://schemas.microsoft.com/office/drawing/2014/main" id="{FB0354B1-3DD3-79D3-6FAA-8F5D98818CB6}"/>
              </a:ext>
            </a:extLst>
          </p:cNvPr>
          <p:cNvSpPr txBox="1"/>
          <p:nvPr/>
        </p:nvSpPr>
        <p:spPr>
          <a:xfrm>
            <a:off x="25123" y="3698231"/>
            <a:ext cx="88851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personally do good.  We don’t outsource serving.</a:t>
            </a:r>
          </a:p>
        </p:txBody>
      </p:sp>
    </p:spTree>
    <p:extLst>
      <p:ext uri="{BB962C8B-B14F-4D97-AF65-F5344CB8AC3E}">
        <p14:creationId xmlns:p14="http://schemas.microsoft.com/office/powerpoint/2010/main" val="160636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D957479-E8AA-7DB7-62E7-D22678AD0786}"/>
              </a:ext>
            </a:extLst>
          </p:cNvPr>
          <p:cNvPicPr>
            <a:picLocks noChangeAspect="1"/>
          </p:cNvPicPr>
          <p:nvPr/>
        </p:nvPicPr>
        <p:blipFill>
          <a:blip r:embed="rId3"/>
          <a:stretch>
            <a:fillRect/>
          </a:stretch>
        </p:blipFill>
        <p:spPr>
          <a:xfrm>
            <a:off x="0" y="31543"/>
            <a:ext cx="9144000" cy="3531622"/>
          </a:xfrm>
          <a:prstGeom prst="rect">
            <a:avLst/>
          </a:prstGeom>
        </p:spPr>
      </p:pic>
      <p:sp>
        <p:nvSpPr>
          <p:cNvPr id="6" name="TextBox 5">
            <a:extLst>
              <a:ext uri="{FF2B5EF4-FFF2-40B4-BE49-F238E27FC236}">
                <a16:creationId xmlns:a16="http://schemas.microsoft.com/office/drawing/2014/main" id="{8BA0F545-CB54-C4E8-E29C-20CB97783687}"/>
              </a:ext>
            </a:extLst>
          </p:cNvPr>
          <p:cNvSpPr txBox="1"/>
          <p:nvPr/>
        </p:nvSpPr>
        <p:spPr>
          <a:xfrm>
            <a:off x="7361" y="4945732"/>
            <a:ext cx="6012160" cy="646331"/>
          </a:xfrm>
          <a:prstGeom prst="rect">
            <a:avLst/>
          </a:prstGeom>
          <a:noFill/>
        </p:spPr>
        <p:txBody>
          <a:bodyPr wrap="square">
            <a:spAutoFit/>
          </a:bodyPr>
          <a:lstStyle/>
          <a:p>
            <a:r>
              <a:rPr lang="en-AU" b="0" i="0" u="none" strike="noStrike" dirty="0">
                <a:solidFill>
                  <a:schemeClr val="bg1"/>
                </a:solidFill>
                <a:effectLst/>
                <a:latin typeface="Helvetica" pitchFamily="2" charset="0"/>
              </a:rPr>
              <a:t>The Courier Mail - Garfield - Comics - The Courier Mail</a:t>
            </a:r>
            <a:br>
              <a:rPr lang="en-AU" b="0" i="0" u="none" strike="noStrike" dirty="0">
                <a:solidFill>
                  <a:schemeClr val="bg1"/>
                </a:solidFill>
                <a:effectLst/>
                <a:latin typeface="Helvetica" pitchFamily="2" charset="0"/>
              </a:rPr>
            </a:br>
            <a:r>
              <a:rPr lang="en-AU" b="0" i="0" u="none" strike="noStrike" dirty="0">
                <a:solidFill>
                  <a:schemeClr val="bg1"/>
                </a:solidFill>
                <a:effectLst/>
                <a:latin typeface="Helvetica" pitchFamily="2" charset="0"/>
              </a:rPr>
              <a:t>Monday, Jul 11, 2022</a:t>
            </a:r>
            <a:endParaRPr lang="en-AU" dirty="0">
              <a:solidFill>
                <a:schemeClr val="bg1"/>
              </a:solidFill>
            </a:endParaRPr>
          </a:p>
        </p:txBody>
      </p:sp>
    </p:spTree>
    <p:extLst>
      <p:ext uri="{BB962C8B-B14F-4D97-AF65-F5344CB8AC3E}">
        <p14:creationId xmlns:p14="http://schemas.microsoft.com/office/powerpoint/2010/main" val="119779854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149899</TotalTime>
  <Words>1694</Words>
  <Application>Microsoft Macintosh PowerPoint</Application>
  <PresentationFormat>On-screen Show (16:10)</PresentationFormat>
  <Paragraphs>111</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Comic Sans MS</vt:lpstr>
      <vt:lpstr>Helvetica</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2415</cp:revision>
  <cp:lastPrinted>2022-07-14T07:40:39Z</cp:lastPrinted>
  <dcterms:created xsi:type="dcterms:W3CDTF">2016-11-04T06:28:01Z</dcterms:created>
  <dcterms:modified xsi:type="dcterms:W3CDTF">2022-07-14T07:47:02Z</dcterms:modified>
</cp:coreProperties>
</file>